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PT Sans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TSans-bold.fntdata"/><Relationship Id="rId27" Type="http://schemas.openxmlformats.org/officeDocument/2006/relationships/font" Target="fonts/PT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T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P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d927fea54_0_5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7d927fea54_0_5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a44a1c1a57_0_3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a44a1c1a57_0_3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a44a1c1a57_0_4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a44a1c1a57_0_4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44a1c1a57_0_4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a44a1c1a57_0_4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a44a1c1a57_0_5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a44a1c1a57_0_5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a44a1c1a57_0_5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a44a1c1a57_0_5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d49a4f86c6_0_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d49a4f86c6_0_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49a4f86c6_0_0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d49a4f86c6_0_0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a44a1c1a57_0_6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a44a1c1a57_0_6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a44a1c1a57_0_6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a44a1c1a57_0_6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a44a1c1a57_0_8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a44a1c1a57_0_8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48320be12_0_0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a48320be12_0_0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a44a1c1a57_0_7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a44a1c1a57_0_7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a48320be12_0_7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a48320be12_0_7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a44a1c1a57_0_0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a44a1c1a57_0_0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a44a1c1a57_0_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a44a1c1a57_0_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a44a1c1a57_0_1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a44a1c1a57_0_1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a44a1c1a57_0_2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a44a1c1a57_0_2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44a1c1a57_0_1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a44a1c1a57_0_1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a44a1c1a57_0_26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a44a1c1a57_0_26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a44a1c1a57_0_31:notes"/>
          <p:cNvSpPr txBox="1"/>
          <p:nvPr>
            <p:ph idx="1" type="body"/>
          </p:nvPr>
        </p:nvSpPr>
        <p:spPr>
          <a:xfrm>
            <a:off x="685480" y="4343912"/>
            <a:ext cx="5487000" cy="41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a44a1c1a57_0_31:notes"/>
          <p:cNvSpPr/>
          <p:nvPr>
            <p:ph idx="2" type="sldImg"/>
          </p:nvPr>
        </p:nvSpPr>
        <p:spPr>
          <a:xfrm>
            <a:off x="91278" y="685727"/>
            <a:ext cx="6675600" cy="34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746180"/>
            <a:ext cx="9136380" cy="39474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897564"/>
            <a:ext cx="8229600" cy="3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2060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2060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2060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2060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2060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36380" cy="789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88540"/>
            <a:ext cx="9143314" cy="34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8" y="0"/>
            <a:ext cx="9143314" cy="34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848" y="88604"/>
            <a:ext cx="670152" cy="633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751707"/>
            <a:ext cx="9143314" cy="34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13652"/>
            <a:ext cx="9143314" cy="3427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6372200" y="4680971"/>
            <a:ext cx="27363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@sgs_head</a:t>
            </a:r>
            <a:endParaRPr b="0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35496" y="4680971"/>
            <a:ext cx="27363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T Sans"/>
              <a:buNone/>
            </a:pPr>
            <a:r>
              <a:rPr b="0" i="0" lang="en-GB" sz="2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rPr>
              <a:t>www.sgs.uk.net</a:t>
            </a:r>
            <a:endParaRPr b="0" i="0" sz="24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4" name="Google Shape;64;p13"/>
          <p:cNvSpPr txBox="1"/>
          <p:nvPr>
            <p:ph type="title"/>
          </p:nvPr>
        </p:nvSpPr>
        <p:spPr>
          <a:xfrm>
            <a:off x="1187624" y="88603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T Sans"/>
              <a:buNone/>
              <a:defRPr b="0" i="0" sz="4400" u="none" cap="none" strike="noStrike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hyperlink" Target="mailto:ddryer@sgs.uk.net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iPad scheme open evening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3132189" y="109856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b="1" lang="en-GB" sz="2400">
                <a:solidFill>
                  <a:srgbClr val="002060"/>
                </a:solidFill>
              </a:rPr>
              <a:t>Welcome</a:t>
            </a:r>
            <a:endParaRPr b="1"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The iPad open evening will begin shortly at 7.00pm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During the presentation if you have questions please type them as comments on this Zoom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Please mute your microphone during the presentation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125" y="1162591"/>
            <a:ext cx="2818300" cy="281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Payment options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300"/>
              <a:buChar char="●"/>
            </a:pPr>
            <a:r>
              <a:rPr lang="en-GB" sz="2300">
                <a:solidFill>
                  <a:srgbClr val="002060"/>
                </a:solidFill>
              </a:rPr>
              <a:t>£489.21 upfront</a:t>
            </a:r>
            <a:endParaRPr sz="2300">
              <a:solidFill>
                <a:srgbClr val="002060"/>
              </a:solidFill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300"/>
              <a:buChar char="●"/>
            </a:pPr>
            <a:r>
              <a:rPr lang="en-GB" sz="2300">
                <a:solidFill>
                  <a:srgbClr val="002060"/>
                </a:solidFill>
              </a:rPr>
              <a:t>£43.118 over 12 months</a:t>
            </a:r>
            <a:endParaRPr sz="2300">
              <a:solidFill>
                <a:srgbClr val="002060"/>
              </a:solidFill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300"/>
              <a:buChar char="●"/>
            </a:pPr>
            <a:r>
              <a:rPr lang="en-GB" sz="2300">
                <a:solidFill>
                  <a:srgbClr val="002060"/>
                </a:solidFill>
              </a:rPr>
              <a:t>£23.03 over 24 months</a:t>
            </a:r>
            <a:endParaRPr sz="2300">
              <a:solidFill>
                <a:srgbClr val="002060"/>
              </a:solidFill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300"/>
              <a:buChar char="●"/>
            </a:pPr>
            <a:r>
              <a:rPr lang="en-GB" sz="2300">
                <a:solidFill>
                  <a:srgbClr val="002060"/>
                </a:solidFill>
              </a:rPr>
              <a:t>£16.31 over 36 months</a:t>
            </a:r>
            <a:endParaRPr sz="2300">
              <a:solidFill>
                <a:srgbClr val="002060"/>
              </a:solidFill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300"/>
              <a:buChar char="●"/>
            </a:pPr>
            <a:r>
              <a:rPr lang="en-GB" sz="2300">
                <a:solidFill>
                  <a:srgbClr val="002060"/>
                </a:solidFill>
              </a:rPr>
              <a:t>Families own the device at the end of the term</a:t>
            </a:r>
            <a:endParaRPr sz="2300">
              <a:solidFill>
                <a:srgbClr val="002060"/>
              </a:solidFill>
            </a:endParaRPr>
          </a:p>
          <a:p>
            <a:pPr indent="-3746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300"/>
              <a:buChar char="●"/>
            </a:pPr>
            <a:r>
              <a:rPr lang="en-GB" sz="2300">
                <a:solidFill>
                  <a:srgbClr val="002060"/>
                </a:solidFill>
              </a:rPr>
              <a:t>All terms are available with no credit check needed</a:t>
            </a:r>
            <a:endParaRPr sz="2300">
              <a:solidFill>
                <a:srgbClr val="00206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300">
              <a:solidFill>
                <a:srgbClr val="002060"/>
              </a:solidFill>
            </a:endParaRPr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200" y="1333341"/>
            <a:ext cx="2818301" cy="2795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How to sign up for the leasing scheme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To select and place an order for a device, please visit the Tech 4 Learners portal:</a:t>
            </a:r>
            <a:r>
              <a:rPr lang="en-GB" sz="2400">
                <a:solidFill>
                  <a:srgbClr val="002060"/>
                </a:solidFill>
              </a:rPr>
              <a:t> </a:t>
            </a:r>
            <a:r>
              <a:rPr lang="en-GB" sz="2400">
                <a:solidFill>
                  <a:srgbClr val="002060"/>
                </a:solidFill>
              </a:rPr>
              <a:t>www.tech4learners.co.uk - and login with the below details. 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Username: Steyning21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Password: S3cure02!</a:t>
            </a:r>
            <a:endParaRPr sz="2400">
              <a:solidFill>
                <a:srgbClr val="00206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141" name="Google Shape;14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425" y="1799591"/>
            <a:ext cx="2818300" cy="1144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700"/>
              <a:t>How to add an already owned iPad to the scheme</a:t>
            </a:r>
            <a:endParaRPr b="0" i="0" sz="27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47" name="Google Shape;147;p25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£50 upfront cost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iPad 6 or later generation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Needs to be wiped so ‘as new’</a:t>
            </a:r>
            <a:endParaRPr sz="2400">
              <a:solidFill>
                <a:srgbClr val="00206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We will install device management software and add to our network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There is no insurance, warranty or case with this option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800" y="1266741"/>
            <a:ext cx="2818300" cy="2920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3115700" y="858475"/>
            <a:ext cx="5669100" cy="38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Why an iPad not a Chromebook or laptop</a:t>
            </a:r>
            <a:endParaRPr sz="24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Size and standing on the desk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Portability</a:t>
            </a:r>
            <a:r>
              <a:rPr i="1" lang="en-GB" sz="2100">
                <a:solidFill>
                  <a:srgbClr val="002060"/>
                </a:solidFill>
              </a:rPr>
              <a:t> and weight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Reliability and longevity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Apple Classroom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Creativity and multimedia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Works with Apple, Google and Microsoft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Sharing good practice</a:t>
            </a:r>
            <a:endParaRPr i="1" sz="2100">
              <a:solidFill>
                <a:srgbClr val="002060"/>
              </a:solidFill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100"/>
              <a:buChar char="●"/>
            </a:pPr>
            <a:r>
              <a:rPr i="1" lang="en-GB" sz="2100">
                <a:solidFill>
                  <a:srgbClr val="002060"/>
                </a:solidFill>
              </a:rPr>
              <a:t>We are not </a:t>
            </a:r>
            <a:r>
              <a:rPr i="1" lang="en-GB" sz="2100">
                <a:solidFill>
                  <a:srgbClr val="002060"/>
                </a:solidFill>
              </a:rPr>
              <a:t>sponsored</a:t>
            </a:r>
            <a:r>
              <a:rPr i="1" lang="en-GB" sz="2100">
                <a:solidFill>
                  <a:srgbClr val="002060"/>
                </a:solidFill>
              </a:rPr>
              <a:t> by Apple</a:t>
            </a:r>
            <a:endParaRPr i="1" sz="2100">
              <a:solidFill>
                <a:srgbClr val="002060"/>
              </a:solidFill>
            </a:endParaRPr>
          </a:p>
        </p:txBody>
      </p:sp>
      <p:pic>
        <p:nvPicPr>
          <p:cNvPr id="155" name="Google Shape;15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00" y="1355003"/>
            <a:ext cx="2818300" cy="2588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61" name="Google Shape;161;p27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Is this </a:t>
            </a:r>
            <a:r>
              <a:rPr lang="en-GB" sz="2400">
                <a:solidFill>
                  <a:srgbClr val="002060"/>
                </a:solidFill>
              </a:rPr>
              <a:t>because</a:t>
            </a:r>
            <a:r>
              <a:rPr lang="en-GB" sz="2400">
                <a:solidFill>
                  <a:srgbClr val="002060"/>
                </a:solidFill>
              </a:rPr>
              <a:t> the school has joined the Bohunt Academy trust?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No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It’s for teaching and learning reasons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The decision to consult parents was tabled and discussed by leadership team for the last five years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We decided to go for this scheme before governors decided to academise the school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Our scheme is different to the Bohunt scheme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162" name="Google Shape;16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44916"/>
            <a:ext cx="2818299" cy="2727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68" name="Google Shape;168;p28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What</a:t>
            </a:r>
            <a:r>
              <a:rPr lang="en-GB" sz="2400">
                <a:solidFill>
                  <a:srgbClr val="002060"/>
                </a:solidFill>
              </a:rPr>
              <a:t> support is available for low income families</a:t>
            </a:r>
            <a:r>
              <a:rPr lang="en-GB" sz="2400">
                <a:solidFill>
                  <a:srgbClr val="002060"/>
                </a:solidFill>
              </a:rPr>
              <a:t>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Support is available for those students on Free School Meals and those students with a Pupil Premium designation to help with the costs of the scheme.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Please contact Mr Dryer on </a:t>
            </a:r>
            <a:r>
              <a:rPr i="1" lang="en-GB" sz="1900" u="sng">
                <a:solidFill>
                  <a:schemeClr val="hlink"/>
                </a:solidFill>
                <a:hlinkClick r:id="rId3"/>
              </a:rPr>
              <a:t>ddryer@sgs.uk.net</a:t>
            </a:r>
            <a:r>
              <a:rPr i="1" lang="en-GB" sz="1900">
                <a:solidFill>
                  <a:srgbClr val="002060"/>
                </a:solidFill>
              </a:rPr>
              <a:t> for details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169" name="Google Shape;16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600" y="1162591"/>
            <a:ext cx="2818299" cy="281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75" name="Google Shape;175;p29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Does the school make a profit from the scheme</a:t>
            </a:r>
            <a:r>
              <a:rPr lang="en-GB" sz="2400">
                <a:solidFill>
                  <a:srgbClr val="002060"/>
                </a:solidFill>
              </a:rPr>
              <a:t>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The scheme costs the school money, we do not profit from it.  Costs include:</a:t>
            </a:r>
            <a:endParaRPr i="1" sz="1900">
              <a:solidFill>
                <a:srgbClr val="002060"/>
              </a:solidFill>
            </a:endParaRPr>
          </a:p>
          <a:p>
            <a:pPr indent="-34925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○"/>
            </a:pPr>
            <a:r>
              <a:rPr i="1" lang="en-GB" sz="1900">
                <a:solidFill>
                  <a:srgbClr val="002060"/>
                </a:solidFill>
              </a:rPr>
              <a:t>Supporting low income families with purchase</a:t>
            </a:r>
            <a:endParaRPr i="1" sz="1900">
              <a:solidFill>
                <a:srgbClr val="002060"/>
              </a:solidFill>
            </a:endParaRPr>
          </a:p>
          <a:p>
            <a:pPr indent="-34925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○"/>
            </a:pPr>
            <a:r>
              <a:rPr i="1" lang="en-GB" sz="1900">
                <a:solidFill>
                  <a:srgbClr val="002060"/>
                </a:solidFill>
              </a:rPr>
              <a:t>Upgrading our wifi network</a:t>
            </a:r>
            <a:endParaRPr i="1" sz="1900">
              <a:solidFill>
                <a:srgbClr val="002060"/>
              </a:solidFill>
            </a:endParaRPr>
          </a:p>
          <a:p>
            <a:pPr indent="-34925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○"/>
            </a:pPr>
            <a:r>
              <a:rPr i="1" lang="en-GB" sz="1900">
                <a:solidFill>
                  <a:srgbClr val="002060"/>
                </a:solidFill>
              </a:rPr>
              <a:t>Offering technical support time to students and their families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176" name="Google Shape;17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800" y="1548066"/>
            <a:ext cx="2818301" cy="2047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82" name="Google Shape;182;p30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Why is the iPad more than it costs on the high street</a:t>
            </a:r>
            <a:r>
              <a:rPr lang="en-GB" sz="2400">
                <a:solidFill>
                  <a:srgbClr val="002060"/>
                </a:solidFill>
              </a:rPr>
              <a:t>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Your not just buying an iPad - you’re buying a bundle of products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A similar bundle of products costs </a:t>
            </a:r>
            <a:r>
              <a:rPr i="1" lang="en-GB" sz="1900">
                <a:solidFill>
                  <a:srgbClr val="002060"/>
                </a:solidFill>
              </a:rPr>
              <a:t>considerably</a:t>
            </a:r>
            <a:r>
              <a:rPr i="1" lang="en-GB" sz="1900">
                <a:solidFill>
                  <a:srgbClr val="002060"/>
                </a:solidFill>
              </a:rPr>
              <a:t> more on the high street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183" name="Google Shape;1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800" y="1259341"/>
            <a:ext cx="2818300" cy="256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89" name="Google Shape;189;p31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Do I have to sign up to the scheme</a:t>
            </a:r>
            <a:r>
              <a:rPr lang="en-GB" sz="2400">
                <a:solidFill>
                  <a:srgbClr val="002060"/>
                </a:solidFill>
              </a:rPr>
              <a:t>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No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We will have borrowable iPads for use in school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190" name="Google Shape;1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871" y="1492500"/>
            <a:ext cx="2964624" cy="107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2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96" name="Google Shape;196;p32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I’m worried about my child’s screen time</a:t>
            </a:r>
            <a:r>
              <a:rPr lang="en-GB" sz="2400">
                <a:solidFill>
                  <a:srgbClr val="002060"/>
                </a:solidFill>
              </a:rPr>
              <a:t>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We are not envisaging iPads being used all lesson in every lesson - they are ‘part of the pencil case’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Parents can control screen time and app usage on the parental control app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School controls will stop social networking and gaming whilst in school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197" name="Google Shape;19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470" y="1766150"/>
            <a:ext cx="2863426" cy="11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Supporting Learning with Digital Technologies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427" y="1062525"/>
            <a:ext cx="3210699" cy="321069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</a:rPr>
              <a:t>1-2-1</a:t>
            </a:r>
            <a:endParaRPr b="1" sz="2400">
              <a:solidFill>
                <a:srgbClr val="00206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2060"/>
                </a:solidFill>
              </a:rPr>
              <a:t>Building Classrooms of the Future</a:t>
            </a:r>
            <a:endParaRPr b="1" sz="2400"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206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1800">
                <a:solidFill>
                  <a:srgbClr val="002060"/>
                </a:solidFill>
              </a:rPr>
              <a:t>Personalising the curriculum for all</a:t>
            </a:r>
            <a:endParaRPr sz="1800">
              <a:solidFill>
                <a:srgbClr val="00206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1800">
                <a:solidFill>
                  <a:srgbClr val="002060"/>
                </a:solidFill>
              </a:rPr>
              <a:t>Enabling feedback which has real impact</a:t>
            </a:r>
            <a:endParaRPr sz="1800">
              <a:solidFill>
                <a:srgbClr val="00206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1800">
                <a:solidFill>
                  <a:srgbClr val="002060"/>
                </a:solidFill>
              </a:rPr>
              <a:t>Motivating every student</a:t>
            </a:r>
            <a:endParaRPr sz="1800">
              <a:solidFill>
                <a:srgbClr val="00206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1800">
                <a:solidFill>
                  <a:srgbClr val="002060"/>
                </a:solidFill>
              </a:rPr>
              <a:t>Building digital learning skills</a:t>
            </a:r>
            <a:endParaRPr sz="1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Frequently Asked Questions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03" name="Google Shape;203;p33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Can children use an existing Apple ID?</a:t>
            </a:r>
            <a:endParaRPr sz="24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Yes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Although school apps are available through the mobile device management</a:t>
            </a:r>
            <a:endParaRPr i="1" sz="1900">
              <a:solidFill>
                <a:srgbClr val="002060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●"/>
            </a:pPr>
            <a:r>
              <a:rPr i="1" lang="en-GB" sz="1900">
                <a:solidFill>
                  <a:srgbClr val="002060"/>
                </a:solidFill>
              </a:rPr>
              <a:t>Personal apps can be installed from an existing Apple account</a:t>
            </a:r>
            <a:endParaRPr i="1" sz="1900">
              <a:solidFill>
                <a:srgbClr val="002060"/>
              </a:solidFill>
            </a:endParaRPr>
          </a:p>
        </p:txBody>
      </p:sp>
      <p:pic>
        <p:nvPicPr>
          <p:cNvPr id="204" name="Google Shape;20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850" y="1118724"/>
            <a:ext cx="2319425" cy="270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Your questions from this evening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210" name="Google Shape;21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4166" y="1393725"/>
            <a:ext cx="2495676" cy="2495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Personalising the curriculum for all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3103175" y="832275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2400">
                <a:solidFill>
                  <a:srgbClr val="002060"/>
                </a:solidFill>
              </a:rPr>
              <a:t>Students can engage with lessons at their </a:t>
            </a:r>
            <a:r>
              <a:rPr lang="en-GB" sz="2400">
                <a:solidFill>
                  <a:srgbClr val="002060"/>
                </a:solidFill>
              </a:rPr>
              <a:t>own</a:t>
            </a:r>
            <a:r>
              <a:rPr lang="en-GB" sz="2400">
                <a:solidFill>
                  <a:srgbClr val="002060"/>
                </a:solidFill>
              </a:rPr>
              <a:t> pace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They can easily access different </a:t>
            </a:r>
            <a:r>
              <a:rPr lang="en-GB" sz="2400">
                <a:solidFill>
                  <a:srgbClr val="002060"/>
                </a:solidFill>
              </a:rPr>
              <a:t>resources</a:t>
            </a:r>
            <a:r>
              <a:rPr lang="en-GB" sz="2400">
                <a:solidFill>
                  <a:srgbClr val="002060"/>
                </a:solidFill>
              </a:rPr>
              <a:t> suitable to their learning needs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All students can talk to the teacher without hands up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Learning</a:t>
            </a:r>
            <a:r>
              <a:rPr lang="en-GB" sz="2400">
                <a:solidFill>
                  <a:srgbClr val="002060"/>
                </a:solidFill>
              </a:rPr>
              <a:t> support is integral to the resources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55541"/>
            <a:ext cx="2798375" cy="2758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Enabling better feedback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3123100" y="8689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2400">
                <a:solidFill>
                  <a:srgbClr val="002060"/>
                </a:solidFill>
              </a:rPr>
              <a:t>Ongoing and instant in the classroom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Work can be shared easily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Feedback can be audio and video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Feedback is organised better for students to be able to improve work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Teachers can see student work even when limited to the front of the classroom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00" y="1365691"/>
            <a:ext cx="2818300" cy="280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Multimedia learning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Char char="●"/>
            </a:pPr>
            <a:r>
              <a:rPr lang="en-GB" sz="2200">
                <a:solidFill>
                  <a:srgbClr val="002060"/>
                </a:solidFill>
              </a:rPr>
              <a:t>For example:  Foreign language listening is available for all in the lesson</a:t>
            </a:r>
            <a:endParaRPr sz="2200">
              <a:solidFill>
                <a:srgbClr val="002060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Char char="●"/>
            </a:pPr>
            <a:r>
              <a:rPr lang="en-GB" sz="2200">
                <a:solidFill>
                  <a:srgbClr val="002060"/>
                </a:solidFill>
              </a:rPr>
              <a:t>Demonstration videos</a:t>
            </a:r>
            <a:endParaRPr sz="2200">
              <a:solidFill>
                <a:srgbClr val="002060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Char char="●"/>
            </a:pPr>
            <a:r>
              <a:rPr lang="en-GB" sz="2200">
                <a:solidFill>
                  <a:srgbClr val="002060"/>
                </a:solidFill>
              </a:rPr>
              <a:t>Pupils videoing each others work</a:t>
            </a:r>
            <a:endParaRPr sz="2200">
              <a:solidFill>
                <a:srgbClr val="002060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Char char="●"/>
            </a:pPr>
            <a:r>
              <a:rPr lang="en-GB" sz="2200">
                <a:solidFill>
                  <a:srgbClr val="002060"/>
                </a:solidFill>
              </a:rPr>
              <a:t>Students can explain their thinking with audio</a:t>
            </a:r>
            <a:endParaRPr sz="2200">
              <a:solidFill>
                <a:srgbClr val="002060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Char char="●"/>
            </a:pPr>
            <a:r>
              <a:rPr lang="en-GB" sz="2200">
                <a:solidFill>
                  <a:srgbClr val="002060"/>
                </a:solidFill>
              </a:rPr>
              <a:t>Art includes digital media</a:t>
            </a:r>
            <a:endParaRPr sz="2200">
              <a:solidFill>
                <a:srgbClr val="002060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00"/>
              <a:buChar char="●"/>
            </a:pPr>
            <a:r>
              <a:rPr lang="en-GB" sz="2200">
                <a:solidFill>
                  <a:srgbClr val="002060"/>
                </a:solidFill>
              </a:rPr>
              <a:t>Science experiments logging live to the iPad</a:t>
            </a:r>
            <a:endParaRPr sz="2200">
              <a:solidFill>
                <a:srgbClr val="002060"/>
              </a:solidFill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425" y="1963028"/>
            <a:ext cx="2600325" cy="160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Ready access to information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2400">
                <a:solidFill>
                  <a:srgbClr val="002060"/>
                </a:solidFill>
              </a:rPr>
              <a:t>The internet at the students’ fingertips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Electronic</a:t>
            </a:r>
            <a:r>
              <a:rPr lang="en-GB" sz="2400">
                <a:solidFill>
                  <a:srgbClr val="002060"/>
                </a:solidFill>
              </a:rPr>
              <a:t> textbooks available to all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School </a:t>
            </a:r>
            <a:r>
              <a:rPr lang="en-GB" sz="2400">
                <a:solidFill>
                  <a:srgbClr val="002060"/>
                </a:solidFill>
              </a:rPr>
              <a:t>resources</a:t>
            </a:r>
            <a:r>
              <a:rPr lang="en-GB" sz="2400">
                <a:solidFill>
                  <a:srgbClr val="002060"/>
                </a:solidFill>
              </a:rPr>
              <a:t> available all the time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225" y="1056624"/>
            <a:ext cx="2534051" cy="2719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Home learning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2" name="Google Shape;112;p20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Char char="●"/>
            </a:pPr>
            <a:r>
              <a:rPr lang="en-GB" sz="2400">
                <a:solidFill>
                  <a:srgbClr val="002060"/>
                </a:solidFill>
              </a:rPr>
              <a:t>All students have the same device with the same apps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Students have a dedicated </a:t>
            </a:r>
            <a:r>
              <a:rPr lang="en-GB" sz="2400">
                <a:solidFill>
                  <a:srgbClr val="002060"/>
                </a:solidFill>
              </a:rPr>
              <a:t>learning</a:t>
            </a:r>
            <a:r>
              <a:rPr lang="en-GB" sz="2400">
                <a:solidFill>
                  <a:srgbClr val="002060"/>
                </a:solidFill>
              </a:rPr>
              <a:t> device at home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Full access to the school curriculum from home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More variety in home learning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600" y="1614566"/>
            <a:ext cx="2818301" cy="2180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Digital futures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9" name="Google Shape;119;p21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We are preparing our students to work in a world where the technologies they will use do not exist yet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We need to help them develop the skills to analyse, create and participate through digital technologies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619" y="1603347"/>
            <a:ext cx="2560825" cy="25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1029649" y="81391"/>
            <a:ext cx="74991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T Sans"/>
              <a:buNone/>
            </a:pPr>
            <a:r>
              <a:rPr lang="en-GB" sz="2800"/>
              <a:t>The deal explained - what families get</a:t>
            </a:r>
            <a:endParaRPr b="0" i="0" sz="2800" u="none" cap="none" strike="noStrike">
              <a:solidFill>
                <a:schemeClr val="lt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6" name="Google Shape;126;p22"/>
          <p:cNvSpPr txBox="1"/>
          <p:nvPr/>
        </p:nvSpPr>
        <p:spPr>
          <a:xfrm>
            <a:off x="3123100" y="1021300"/>
            <a:ext cx="5669100" cy="3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iPad 8 32Gb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Tough case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3 years warranty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3 years accidental damage and theft insurance (no excess or claim limit)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Mobile device management system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200Gb of iCloud storage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Char char="●"/>
            </a:pPr>
            <a:r>
              <a:rPr lang="en-GB" sz="2400">
                <a:solidFill>
                  <a:srgbClr val="002060"/>
                </a:solidFill>
              </a:rPr>
              <a:t>Parent support and training</a:t>
            </a:r>
            <a:endParaRPr sz="2400">
              <a:solidFill>
                <a:srgbClr val="002060"/>
              </a:solidFill>
            </a:endParaRPr>
          </a:p>
        </p:txBody>
      </p:sp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200" y="1615966"/>
            <a:ext cx="2818300" cy="230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