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6858000" cx="9144000"/>
  <p:notesSz cx="6858000" cy="9144000"/>
  <p:embeddedFontLst>
    <p:embeddedFont>
      <p:font typeface="Open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34" roundtripDataSignature="AMtx7mhX3DjCMSA+37lge0vNRUd0lthg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5D66C3-2E47-48FD-9455-0D26ACD08307}">
  <a:tblStyle styleId="{B25D66C3-2E47-48FD-9455-0D26ACD08307}"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A8DB3795-ED36-4319-B7F9-EB6C53E39A59}"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DEEE8"/>
          </a:solidFill>
        </a:fill>
      </a:tcStyle>
    </a:wholeTbl>
    <a:band1H>
      <a:tcTxStyle/>
      <a:tcStyle>
        <a:fill>
          <a:solidFill>
            <a:srgbClr val="FCDCCE"/>
          </a:solidFill>
        </a:fill>
      </a:tcStyle>
    </a:band1H>
    <a:band2H>
      <a:tcTxStyle/>
    </a:band2H>
    <a:band1V>
      <a:tcTxStyle/>
      <a:tcStyle>
        <a:fill>
          <a:solidFill>
            <a:srgbClr val="FCDCCE"/>
          </a:solidFill>
        </a:fill>
      </a:tcStyle>
    </a:band1V>
    <a:band2V>
      <a:tcTxStyle/>
    </a:band2V>
    <a:lastCol>
      <a:tcTxStyle b="on" i="off">
        <a:font>
          <a:latin typeface="Calibri"/>
          <a:ea typeface="Calibri"/>
          <a:cs typeface="Calibri"/>
        </a:font>
        <a:schemeClr val="lt1"/>
      </a:tcTxStyle>
      <a:tcStyle>
        <a:fill>
          <a:solidFill>
            <a:schemeClr val="accent6"/>
          </a:solidFill>
        </a:fill>
      </a:tcStyle>
    </a:lastCol>
    <a:firstCol>
      <a:tcTxStyle b="on" i="off">
        <a:font>
          <a:latin typeface="Calibri"/>
          <a:ea typeface="Calibri"/>
          <a:cs typeface="Calibri"/>
        </a:font>
        <a:schemeClr val="lt1"/>
      </a:tcTxStyle>
      <a:tcStyle>
        <a:fill>
          <a:solidFill>
            <a:schemeClr val="accent6"/>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6"/>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fntdata"/><Relationship Id="rId30" Type="http://schemas.openxmlformats.org/officeDocument/2006/relationships/font" Target="fonts/OpenSans-regular.fntdata"/><Relationship Id="rId11" Type="http://schemas.openxmlformats.org/officeDocument/2006/relationships/slide" Target="slides/slide5.xml"/><Relationship Id="rId33" Type="http://schemas.openxmlformats.org/officeDocument/2006/relationships/font" Target="fonts/OpenSans-boldItalic.fntdata"/><Relationship Id="rId10" Type="http://schemas.openxmlformats.org/officeDocument/2006/relationships/slide" Target="slides/slide4.xml"/><Relationship Id="rId32" Type="http://schemas.openxmlformats.org/officeDocument/2006/relationships/font" Target="fonts/OpenSans-italic.fntdata"/><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Note:  drama % the wrong way round in booklet – should be 70% theory</a:t>
            </a:r>
            <a:endParaRPr/>
          </a:p>
        </p:txBody>
      </p:sp>
      <p:sp>
        <p:nvSpPr>
          <p:cNvPr id="139" name="Google Shape;13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0eeb465747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0eeb465747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10eeb465747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0eeb465747_0_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0eeb465747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10eeb465747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26" name="Shape 26"/>
        <p:cNvGrpSpPr/>
        <p:nvPr/>
      </p:nvGrpSpPr>
      <p:grpSpPr>
        <a:xfrm>
          <a:off x="0" y="0"/>
          <a:ext cx="0" cy="0"/>
          <a:chOff x="0" y="0"/>
          <a:chExt cx="0" cy="0"/>
        </a:xfrm>
      </p:grpSpPr>
      <p:sp>
        <p:nvSpPr>
          <p:cNvPr id="27" name="Google Shape;27;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rgbClr val="002060"/>
              </a:buClr>
              <a:buSzPts val="4400"/>
              <a:buFont typeface="Open Sans"/>
              <a:buNone/>
              <a:defRPr b="1">
                <a:solidFill>
                  <a:srgbClr val="002060"/>
                </a:solidFill>
                <a:latin typeface="Open Sans"/>
                <a:ea typeface="Open Sans"/>
                <a:cs typeface="Open Sans"/>
                <a:sym typeface="Open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002060"/>
              </a:buClr>
              <a:buSzPts val="3200"/>
              <a:buNone/>
              <a:defRPr>
                <a:solidFill>
                  <a:srgbClr val="002060"/>
                </a:solidFill>
                <a:latin typeface="Open Sans"/>
                <a:ea typeface="Open Sans"/>
                <a:cs typeface="Open Sans"/>
                <a:sym typeface="Open Sans"/>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9" name="Google Shape;29;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32" name="Google Shape;32;p25"/>
          <p:cNvPicPr preferRelativeResize="0"/>
          <p:nvPr/>
        </p:nvPicPr>
        <p:blipFill rotWithShape="1">
          <a:blip r:embed="rId2">
            <a:alphaModFix/>
          </a:blip>
          <a:srcRect b="0" l="0" r="0" t="0"/>
          <a:stretch/>
        </p:blipFill>
        <p:spPr>
          <a:xfrm>
            <a:off x="0" y="0"/>
            <a:ext cx="9144000" cy="1052736"/>
          </a:xfrm>
          <a:prstGeom prst="rect">
            <a:avLst/>
          </a:prstGeom>
          <a:noFill/>
          <a:ln>
            <a:noFill/>
          </a:ln>
        </p:spPr>
      </p:pic>
      <p:pic>
        <p:nvPicPr>
          <p:cNvPr id="33" name="Google Shape;33;p25"/>
          <p:cNvPicPr preferRelativeResize="0"/>
          <p:nvPr/>
        </p:nvPicPr>
        <p:blipFill rotWithShape="1">
          <a:blip r:embed="rId2">
            <a:alphaModFix/>
          </a:blip>
          <a:srcRect b="0" l="0" r="0" t="0"/>
          <a:stretch/>
        </p:blipFill>
        <p:spPr>
          <a:xfrm>
            <a:off x="0" y="6328240"/>
            <a:ext cx="9144000" cy="526368"/>
          </a:xfrm>
          <a:prstGeom prst="rect">
            <a:avLst/>
          </a:prstGeom>
          <a:noFill/>
          <a:ln>
            <a:noFill/>
          </a:ln>
        </p:spPr>
      </p:pic>
      <p:pic>
        <p:nvPicPr>
          <p:cNvPr id="34" name="Google Shape;34;p25"/>
          <p:cNvPicPr preferRelativeResize="0"/>
          <p:nvPr/>
        </p:nvPicPr>
        <p:blipFill rotWithShape="1">
          <a:blip r:embed="rId3">
            <a:alphaModFix/>
          </a:blip>
          <a:srcRect b="0" l="0" r="0" t="0"/>
          <a:stretch/>
        </p:blipFill>
        <p:spPr>
          <a:xfrm>
            <a:off x="0" y="1051387"/>
            <a:ext cx="9144000" cy="45719"/>
          </a:xfrm>
          <a:prstGeom prst="rect">
            <a:avLst/>
          </a:prstGeom>
          <a:noFill/>
          <a:ln>
            <a:noFill/>
          </a:ln>
        </p:spPr>
      </p:pic>
      <p:pic>
        <p:nvPicPr>
          <p:cNvPr id="35" name="Google Shape;35;p25"/>
          <p:cNvPicPr preferRelativeResize="0"/>
          <p:nvPr/>
        </p:nvPicPr>
        <p:blipFill rotWithShape="1">
          <a:blip r:embed="rId3">
            <a:alphaModFix/>
          </a:blip>
          <a:srcRect b="0" l="0" r="0" t="0"/>
          <a:stretch/>
        </p:blipFill>
        <p:spPr>
          <a:xfrm>
            <a:off x="4568" y="0"/>
            <a:ext cx="9144000" cy="45719"/>
          </a:xfrm>
          <a:prstGeom prst="rect">
            <a:avLst/>
          </a:prstGeom>
          <a:noFill/>
          <a:ln>
            <a:noFill/>
          </a:ln>
        </p:spPr>
      </p:pic>
      <p:pic>
        <p:nvPicPr>
          <p:cNvPr id="36" name="Google Shape;36;p25"/>
          <p:cNvPicPr preferRelativeResize="0"/>
          <p:nvPr/>
        </p:nvPicPr>
        <p:blipFill rotWithShape="1">
          <a:blip r:embed="rId3">
            <a:alphaModFix/>
          </a:blip>
          <a:srcRect b="0" l="0" r="0" t="0"/>
          <a:stretch/>
        </p:blipFill>
        <p:spPr>
          <a:xfrm>
            <a:off x="0" y="6335609"/>
            <a:ext cx="9144000" cy="45719"/>
          </a:xfrm>
          <a:prstGeom prst="rect">
            <a:avLst/>
          </a:prstGeom>
          <a:noFill/>
          <a:ln>
            <a:noFill/>
          </a:ln>
        </p:spPr>
      </p:pic>
      <p:pic>
        <p:nvPicPr>
          <p:cNvPr id="37" name="Google Shape;37;p25"/>
          <p:cNvPicPr preferRelativeResize="0"/>
          <p:nvPr/>
        </p:nvPicPr>
        <p:blipFill rotWithShape="1">
          <a:blip r:embed="rId3">
            <a:alphaModFix/>
          </a:blip>
          <a:srcRect b="0" l="0" r="0" t="0"/>
          <a:stretch/>
        </p:blipFill>
        <p:spPr>
          <a:xfrm>
            <a:off x="0" y="6818203"/>
            <a:ext cx="9144000" cy="45719"/>
          </a:xfrm>
          <a:prstGeom prst="rect">
            <a:avLst/>
          </a:prstGeom>
          <a:noFill/>
          <a:ln>
            <a:noFill/>
          </a:ln>
        </p:spPr>
      </p:pic>
      <p:pic>
        <p:nvPicPr>
          <p:cNvPr id="38" name="Google Shape;38;p25"/>
          <p:cNvPicPr preferRelativeResize="0"/>
          <p:nvPr/>
        </p:nvPicPr>
        <p:blipFill rotWithShape="1">
          <a:blip r:embed="rId4">
            <a:alphaModFix/>
          </a:blip>
          <a:srcRect b="0" l="0" r="0" t="0"/>
          <a:stretch/>
        </p:blipFill>
        <p:spPr>
          <a:xfrm>
            <a:off x="149848" y="116632"/>
            <a:ext cx="893760" cy="844485"/>
          </a:xfrm>
          <a:prstGeom prst="rect">
            <a:avLst/>
          </a:prstGeom>
          <a:noFill/>
          <a:ln>
            <a:noFill/>
          </a:ln>
        </p:spPr>
      </p:pic>
      <p:sp>
        <p:nvSpPr>
          <p:cNvPr id="39" name="Google Shape;39;p25"/>
          <p:cNvSpPr txBox="1"/>
          <p:nvPr/>
        </p:nvSpPr>
        <p:spPr>
          <a:xfrm>
            <a:off x="3124200" y="6351700"/>
            <a:ext cx="5984400" cy="461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Open Sans"/>
                <a:ea typeface="Open Sans"/>
                <a:cs typeface="Open Sans"/>
                <a:sym typeface="Open Sans"/>
              </a:rPr>
              <a:t>Andrew Wood – Deputy Headteacher</a:t>
            </a:r>
            <a:endParaRPr b="0" i="0" sz="2400" u="none" cap="none" strike="noStrike">
              <a:solidFill>
                <a:schemeClr val="lt1"/>
              </a:solidFill>
              <a:latin typeface="Open Sans"/>
              <a:ea typeface="Open Sans"/>
              <a:cs typeface="Open Sans"/>
              <a:sym typeface="Open Sans"/>
            </a:endParaRPr>
          </a:p>
        </p:txBody>
      </p:sp>
      <p:sp>
        <p:nvSpPr>
          <p:cNvPr id="40" name="Google Shape;40;p25"/>
          <p:cNvSpPr txBox="1"/>
          <p:nvPr/>
        </p:nvSpPr>
        <p:spPr>
          <a:xfrm>
            <a:off x="35496" y="6351711"/>
            <a:ext cx="27363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Open Sans"/>
              <a:buNone/>
            </a:pPr>
            <a:r>
              <a:rPr b="0" i="0" lang="en-GB" sz="2400" u="none" cap="none" strike="noStrike">
                <a:solidFill>
                  <a:schemeClr val="lt1"/>
                </a:solidFill>
                <a:latin typeface="Open Sans"/>
                <a:ea typeface="Open Sans"/>
                <a:cs typeface="Open Sans"/>
                <a:sym typeface="Open Sans"/>
              </a:rPr>
              <a:t>www.sgs.uk.net</a:t>
            </a:r>
            <a:endParaRPr b="0" i="0" sz="2400" u="none" cap="none" strike="noStrike">
              <a:solidFill>
                <a:schemeClr val="lt1"/>
              </a:solidFill>
              <a:latin typeface="Open Sans"/>
              <a:ea typeface="Open Sans"/>
              <a:cs typeface="Open Sans"/>
              <a:sym typeface="Open Sans"/>
            </a:endParaRPr>
          </a:p>
        </p:txBody>
      </p:sp>
      <p:sp>
        <p:nvSpPr>
          <p:cNvPr id="41" name="Google Shape;41;p25"/>
          <p:cNvSpPr txBox="1"/>
          <p:nvPr/>
        </p:nvSpPr>
        <p:spPr>
          <a:xfrm>
            <a:off x="1043608" y="44624"/>
            <a:ext cx="7344816" cy="8925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Open Sans"/>
              <a:buNone/>
            </a:pPr>
            <a:r>
              <a:rPr b="1" i="0" lang="en-GB" sz="2000" u="none" cap="none" strike="noStrike">
                <a:solidFill>
                  <a:schemeClr val="lt1"/>
                </a:solidFill>
                <a:latin typeface="Open Sans"/>
                <a:ea typeface="Open Sans"/>
                <a:cs typeface="Open Sans"/>
                <a:sym typeface="Open Sans"/>
              </a:rPr>
              <a:t>Steyning Grammar School and Sixth Form College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0000"/>
              </a:buClr>
              <a:buSzPts val="1600"/>
              <a:buFont typeface="Open Sans"/>
              <a:buNone/>
            </a:pPr>
            <a:r>
              <a:rPr b="1" i="0" lang="en-GB" sz="1600" u="none" cap="none" strike="noStrike">
                <a:solidFill>
                  <a:srgbClr val="FF0000"/>
                </a:solidFill>
                <a:latin typeface="Open Sans"/>
                <a:ea typeface="Open Sans"/>
                <a:cs typeface="Open Sans"/>
                <a:sym typeface="Open Sans"/>
              </a:rPr>
              <a:t>Day and Boarding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400"/>
              <a:buFont typeface="Open Sans"/>
              <a:buNone/>
            </a:pPr>
            <a:r>
              <a:rPr b="0" i="1" lang="en-GB" sz="1400" u="none" cap="none" strike="noStrike">
                <a:solidFill>
                  <a:schemeClr val="lt1"/>
                </a:solidFill>
                <a:latin typeface="Open Sans"/>
                <a:ea typeface="Open Sans"/>
                <a:cs typeface="Open Sans"/>
                <a:sym typeface="Open Sans"/>
              </a:rPr>
              <a:t>Every person the best they can be</a:t>
            </a:r>
            <a:endParaRPr b="0" i="1"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type="obj">
  <p:cSld name="OBJECT">
    <p:spTree>
      <p:nvGrpSpPr>
        <p:cNvPr id="42" name="Shape 42"/>
        <p:cNvGrpSpPr/>
        <p:nvPr/>
      </p:nvGrpSpPr>
      <p:grpSpPr>
        <a:xfrm>
          <a:off x="0" y="0"/>
          <a:ext cx="0" cy="0"/>
          <a:chOff x="0" y="0"/>
          <a:chExt cx="0" cy="0"/>
        </a:xfrm>
      </p:grpSpPr>
      <p:pic>
        <p:nvPicPr>
          <p:cNvPr id="43" name="Google Shape;43;p26"/>
          <p:cNvPicPr preferRelativeResize="0"/>
          <p:nvPr/>
        </p:nvPicPr>
        <p:blipFill rotWithShape="1">
          <a:blip r:embed="rId2">
            <a:alphaModFix/>
          </a:blip>
          <a:srcRect b="0" l="0" r="0" t="0"/>
          <a:stretch/>
        </p:blipFill>
        <p:spPr>
          <a:xfrm>
            <a:off x="0" y="6328240"/>
            <a:ext cx="9144000" cy="526368"/>
          </a:xfrm>
          <a:prstGeom prst="rect">
            <a:avLst/>
          </a:prstGeom>
          <a:noFill/>
          <a:ln>
            <a:noFill/>
          </a:ln>
        </p:spPr>
      </p:pic>
      <p:sp>
        <p:nvSpPr>
          <p:cNvPr id="44" name="Google Shape;44;p26"/>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rgbClr val="002060"/>
              </a:buClr>
              <a:buSzPts val="3200"/>
              <a:buChar char="•"/>
              <a:defRPr>
                <a:solidFill>
                  <a:srgbClr val="002060"/>
                </a:solidFill>
                <a:latin typeface="Open Sans"/>
                <a:ea typeface="Open Sans"/>
                <a:cs typeface="Open Sans"/>
                <a:sym typeface="Open Sans"/>
              </a:defRPr>
            </a:lvl1pPr>
            <a:lvl2pPr indent="-406400" lvl="1" marL="914400" algn="l">
              <a:lnSpc>
                <a:spcPct val="100000"/>
              </a:lnSpc>
              <a:spcBef>
                <a:spcPts val="560"/>
              </a:spcBef>
              <a:spcAft>
                <a:spcPts val="0"/>
              </a:spcAft>
              <a:buClr>
                <a:srgbClr val="002060"/>
              </a:buClr>
              <a:buSzPts val="2800"/>
              <a:buChar char="–"/>
              <a:defRPr>
                <a:solidFill>
                  <a:srgbClr val="002060"/>
                </a:solidFill>
                <a:latin typeface="Open Sans"/>
                <a:ea typeface="Open Sans"/>
                <a:cs typeface="Open Sans"/>
                <a:sym typeface="Open Sans"/>
              </a:defRPr>
            </a:lvl2pPr>
            <a:lvl3pPr indent="-381000" lvl="2" marL="1371600" algn="l">
              <a:lnSpc>
                <a:spcPct val="100000"/>
              </a:lnSpc>
              <a:spcBef>
                <a:spcPts val="480"/>
              </a:spcBef>
              <a:spcAft>
                <a:spcPts val="0"/>
              </a:spcAft>
              <a:buClr>
                <a:srgbClr val="002060"/>
              </a:buClr>
              <a:buSzPts val="2400"/>
              <a:buChar char="•"/>
              <a:defRPr>
                <a:solidFill>
                  <a:srgbClr val="002060"/>
                </a:solidFill>
                <a:latin typeface="Open Sans"/>
                <a:ea typeface="Open Sans"/>
                <a:cs typeface="Open Sans"/>
                <a:sym typeface="Open Sans"/>
              </a:defRPr>
            </a:lvl3pPr>
            <a:lvl4pPr indent="-355600" lvl="3" marL="1828800" algn="l">
              <a:lnSpc>
                <a:spcPct val="100000"/>
              </a:lnSpc>
              <a:spcBef>
                <a:spcPts val="400"/>
              </a:spcBef>
              <a:spcAft>
                <a:spcPts val="0"/>
              </a:spcAft>
              <a:buClr>
                <a:srgbClr val="002060"/>
              </a:buClr>
              <a:buSzPts val="2000"/>
              <a:buChar char="–"/>
              <a:defRPr>
                <a:solidFill>
                  <a:srgbClr val="002060"/>
                </a:solidFill>
                <a:latin typeface="Open Sans"/>
                <a:ea typeface="Open Sans"/>
                <a:cs typeface="Open Sans"/>
                <a:sym typeface="Open Sans"/>
              </a:defRPr>
            </a:lvl4pPr>
            <a:lvl5pPr indent="-355600" lvl="4" marL="2286000" algn="l">
              <a:lnSpc>
                <a:spcPct val="100000"/>
              </a:lnSpc>
              <a:spcBef>
                <a:spcPts val="400"/>
              </a:spcBef>
              <a:spcAft>
                <a:spcPts val="0"/>
              </a:spcAft>
              <a:buClr>
                <a:srgbClr val="002060"/>
              </a:buClr>
              <a:buSzPts val="2000"/>
              <a:buChar char="»"/>
              <a:defRPr>
                <a:solidFill>
                  <a:srgbClr val="002060"/>
                </a:solidFill>
                <a:latin typeface="Open Sans"/>
                <a:ea typeface="Open Sans"/>
                <a:cs typeface="Open Sans"/>
                <a:sym typeface="Open Sans"/>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5" name="Google Shape;4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48" name="Google Shape;48;p26"/>
          <p:cNvPicPr preferRelativeResize="0"/>
          <p:nvPr/>
        </p:nvPicPr>
        <p:blipFill rotWithShape="1">
          <a:blip r:embed="rId2">
            <a:alphaModFix/>
          </a:blip>
          <a:srcRect b="0" l="0" r="0" t="0"/>
          <a:stretch/>
        </p:blipFill>
        <p:spPr>
          <a:xfrm>
            <a:off x="0" y="0"/>
            <a:ext cx="9144000" cy="1052736"/>
          </a:xfrm>
          <a:prstGeom prst="rect">
            <a:avLst/>
          </a:prstGeom>
          <a:noFill/>
          <a:ln>
            <a:noFill/>
          </a:ln>
        </p:spPr>
      </p:pic>
      <p:pic>
        <p:nvPicPr>
          <p:cNvPr id="49" name="Google Shape;49;p26"/>
          <p:cNvPicPr preferRelativeResize="0"/>
          <p:nvPr/>
        </p:nvPicPr>
        <p:blipFill rotWithShape="1">
          <a:blip r:embed="rId3">
            <a:alphaModFix/>
          </a:blip>
          <a:srcRect b="0" l="0" r="0" t="0"/>
          <a:stretch/>
        </p:blipFill>
        <p:spPr>
          <a:xfrm>
            <a:off x="0" y="1051387"/>
            <a:ext cx="9144000" cy="45719"/>
          </a:xfrm>
          <a:prstGeom prst="rect">
            <a:avLst/>
          </a:prstGeom>
          <a:noFill/>
          <a:ln>
            <a:noFill/>
          </a:ln>
        </p:spPr>
      </p:pic>
      <p:pic>
        <p:nvPicPr>
          <p:cNvPr id="50" name="Google Shape;50;p26"/>
          <p:cNvPicPr preferRelativeResize="0"/>
          <p:nvPr/>
        </p:nvPicPr>
        <p:blipFill rotWithShape="1">
          <a:blip r:embed="rId3">
            <a:alphaModFix/>
          </a:blip>
          <a:srcRect b="0" l="0" r="0" t="0"/>
          <a:stretch/>
        </p:blipFill>
        <p:spPr>
          <a:xfrm>
            <a:off x="4568" y="0"/>
            <a:ext cx="9144000" cy="45719"/>
          </a:xfrm>
          <a:prstGeom prst="rect">
            <a:avLst/>
          </a:prstGeom>
          <a:noFill/>
          <a:ln>
            <a:noFill/>
          </a:ln>
        </p:spPr>
      </p:pic>
      <p:pic>
        <p:nvPicPr>
          <p:cNvPr id="51" name="Google Shape;51;p26"/>
          <p:cNvPicPr preferRelativeResize="0"/>
          <p:nvPr/>
        </p:nvPicPr>
        <p:blipFill rotWithShape="1">
          <a:blip r:embed="rId4">
            <a:alphaModFix/>
          </a:blip>
          <a:srcRect b="0" l="0" r="0" t="0"/>
          <a:stretch/>
        </p:blipFill>
        <p:spPr>
          <a:xfrm>
            <a:off x="149848" y="118139"/>
            <a:ext cx="893760" cy="844485"/>
          </a:xfrm>
          <a:prstGeom prst="rect">
            <a:avLst/>
          </a:prstGeom>
          <a:noFill/>
          <a:ln>
            <a:noFill/>
          </a:ln>
        </p:spPr>
      </p:pic>
      <p:pic>
        <p:nvPicPr>
          <p:cNvPr id="52" name="Google Shape;52;p26"/>
          <p:cNvPicPr preferRelativeResize="0"/>
          <p:nvPr/>
        </p:nvPicPr>
        <p:blipFill rotWithShape="1">
          <a:blip r:embed="rId3">
            <a:alphaModFix/>
          </a:blip>
          <a:srcRect b="0" l="0" r="0" t="0"/>
          <a:stretch/>
        </p:blipFill>
        <p:spPr>
          <a:xfrm>
            <a:off x="0" y="6335609"/>
            <a:ext cx="9144000" cy="45719"/>
          </a:xfrm>
          <a:prstGeom prst="rect">
            <a:avLst/>
          </a:prstGeom>
          <a:noFill/>
          <a:ln>
            <a:noFill/>
          </a:ln>
        </p:spPr>
      </p:pic>
      <p:pic>
        <p:nvPicPr>
          <p:cNvPr id="53" name="Google Shape;53;p26"/>
          <p:cNvPicPr preferRelativeResize="0"/>
          <p:nvPr/>
        </p:nvPicPr>
        <p:blipFill rotWithShape="1">
          <a:blip r:embed="rId3">
            <a:alphaModFix/>
          </a:blip>
          <a:srcRect b="0" l="0" r="0" t="0"/>
          <a:stretch/>
        </p:blipFill>
        <p:spPr>
          <a:xfrm>
            <a:off x="0" y="6818203"/>
            <a:ext cx="9144000" cy="45719"/>
          </a:xfrm>
          <a:prstGeom prst="rect">
            <a:avLst/>
          </a:prstGeom>
          <a:noFill/>
          <a:ln>
            <a:noFill/>
          </a:ln>
        </p:spPr>
      </p:pic>
      <p:sp>
        <p:nvSpPr>
          <p:cNvPr id="54" name="Google Shape;54;p26"/>
          <p:cNvSpPr txBox="1"/>
          <p:nvPr/>
        </p:nvSpPr>
        <p:spPr>
          <a:xfrm>
            <a:off x="3787275" y="6360300"/>
            <a:ext cx="5589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Open Sans"/>
                <a:ea typeface="Open Sans"/>
                <a:cs typeface="Open Sans"/>
                <a:sym typeface="Open Sans"/>
              </a:rPr>
              <a:t>Andrew Wood– Deputy Headteacher</a:t>
            </a:r>
            <a:endParaRPr b="0" i="0" sz="2400" u="none" cap="none" strike="noStrike">
              <a:solidFill>
                <a:schemeClr val="lt1"/>
              </a:solidFill>
              <a:latin typeface="Open Sans"/>
              <a:ea typeface="Open Sans"/>
              <a:cs typeface="Open Sans"/>
              <a:sym typeface="Open Sans"/>
            </a:endParaRPr>
          </a:p>
        </p:txBody>
      </p:sp>
      <p:sp>
        <p:nvSpPr>
          <p:cNvPr id="55" name="Google Shape;55;p26"/>
          <p:cNvSpPr txBox="1"/>
          <p:nvPr/>
        </p:nvSpPr>
        <p:spPr>
          <a:xfrm>
            <a:off x="35496" y="6351711"/>
            <a:ext cx="27363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Open Sans"/>
              <a:buNone/>
            </a:pPr>
            <a:r>
              <a:rPr b="0" i="0" lang="en-GB" sz="2400" u="none" cap="none" strike="noStrike">
                <a:solidFill>
                  <a:schemeClr val="lt1"/>
                </a:solidFill>
                <a:latin typeface="Open Sans"/>
                <a:ea typeface="Open Sans"/>
                <a:cs typeface="Open Sans"/>
                <a:sym typeface="Open Sans"/>
              </a:rPr>
              <a:t>www.sgs.uk.net</a:t>
            </a:r>
            <a:endParaRPr b="0" i="0" sz="2400" u="none" cap="none" strike="noStrike">
              <a:solidFill>
                <a:schemeClr val="lt1"/>
              </a:solidFill>
              <a:latin typeface="Open Sans"/>
              <a:ea typeface="Open Sans"/>
              <a:cs typeface="Open Sans"/>
              <a:sym typeface="Open Sans"/>
            </a:endParaRPr>
          </a:p>
        </p:txBody>
      </p:sp>
      <p:sp>
        <p:nvSpPr>
          <p:cNvPr id="56" name="Google Shape;56;p26"/>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a:buNone/>
              <a:defRPr b="0">
                <a:solidFill>
                  <a:schemeClr val="lt1"/>
                </a:solidFill>
                <a:latin typeface="Open Sans"/>
                <a:ea typeface="Open Sans"/>
                <a:cs typeface="Open Sans"/>
                <a:sym typeface="Open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spTree>
      <p:nvGrpSpPr>
        <p:cNvPr id="57" name="Shape 57"/>
        <p:cNvGrpSpPr/>
        <p:nvPr/>
      </p:nvGrpSpPr>
      <p:grpSpPr>
        <a:xfrm>
          <a:off x="0" y="0"/>
          <a:ext cx="0" cy="0"/>
          <a:chOff x="0" y="0"/>
          <a:chExt cx="0" cy="0"/>
        </a:xfrm>
      </p:grpSpPr>
      <p:sp>
        <p:nvSpPr>
          <p:cNvPr id="58" name="Google Shape;58;p27"/>
          <p:cNvSpPr txBox="1"/>
          <p:nvPr>
            <p:ph type="title"/>
          </p:nvPr>
        </p:nvSpPr>
        <p:spPr>
          <a:xfrm>
            <a:off x="1177280" y="118139"/>
            <a:ext cx="7859216" cy="844486"/>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type="twoObj">
  <p:cSld name="TWO_OBJECTS">
    <p:spTree>
      <p:nvGrpSpPr>
        <p:cNvPr id="59" name="Shape 59"/>
        <p:cNvGrpSpPr/>
        <p:nvPr/>
      </p:nvGrpSpPr>
      <p:grpSpPr>
        <a:xfrm>
          <a:off x="0" y="0"/>
          <a:ext cx="0" cy="0"/>
          <a:chOff x="0" y="0"/>
          <a:chExt cx="0" cy="0"/>
        </a:xfrm>
      </p:grpSpPr>
      <p:sp>
        <p:nvSpPr>
          <p:cNvPr id="60" name="Google Shape;60;p28"/>
          <p:cNvSpPr txBox="1"/>
          <p:nvPr>
            <p:ph type="title"/>
          </p:nvPr>
        </p:nvSpPr>
        <p:spPr>
          <a:xfrm>
            <a:off x="1177280" y="118139"/>
            <a:ext cx="7859216" cy="844486"/>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8"/>
          <p:cNvSpPr txBox="1"/>
          <p:nvPr>
            <p:ph idx="1" type="body"/>
          </p:nvPr>
        </p:nvSpPr>
        <p:spPr>
          <a:xfrm>
            <a:off x="457200" y="1268760"/>
            <a:ext cx="4038600" cy="485740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rgbClr val="002060"/>
              </a:buClr>
              <a:buSzPts val="2800"/>
              <a:buChar char="•"/>
              <a:defRPr sz="2800"/>
            </a:lvl1pPr>
            <a:lvl2pPr indent="-381000" lvl="1" marL="914400" algn="l">
              <a:lnSpc>
                <a:spcPct val="100000"/>
              </a:lnSpc>
              <a:spcBef>
                <a:spcPts val="480"/>
              </a:spcBef>
              <a:spcAft>
                <a:spcPts val="0"/>
              </a:spcAft>
              <a:buClr>
                <a:srgbClr val="002060"/>
              </a:buClr>
              <a:buSzPts val="2400"/>
              <a:buChar char="–"/>
              <a:defRPr sz="2400"/>
            </a:lvl2pPr>
            <a:lvl3pPr indent="-355600" lvl="2" marL="1371600" algn="l">
              <a:lnSpc>
                <a:spcPct val="100000"/>
              </a:lnSpc>
              <a:spcBef>
                <a:spcPts val="400"/>
              </a:spcBef>
              <a:spcAft>
                <a:spcPts val="0"/>
              </a:spcAft>
              <a:buClr>
                <a:srgbClr val="002060"/>
              </a:buClr>
              <a:buSzPts val="2000"/>
              <a:buChar char="•"/>
              <a:defRPr sz="2000"/>
            </a:lvl3pPr>
            <a:lvl4pPr indent="-342900" lvl="3" marL="1828800" algn="l">
              <a:lnSpc>
                <a:spcPct val="100000"/>
              </a:lnSpc>
              <a:spcBef>
                <a:spcPts val="360"/>
              </a:spcBef>
              <a:spcAft>
                <a:spcPts val="0"/>
              </a:spcAft>
              <a:buClr>
                <a:srgbClr val="002060"/>
              </a:buClr>
              <a:buSzPts val="1800"/>
              <a:buChar char="–"/>
              <a:defRPr sz="1800"/>
            </a:lvl4pPr>
            <a:lvl5pPr indent="-342900" lvl="4" marL="2286000" algn="l">
              <a:lnSpc>
                <a:spcPct val="100000"/>
              </a:lnSpc>
              <a:spcBef>
                <a:spcPts val="360"/>
              </a:spcBef>
              <a:spcAft>
                <a:spcPts val="0"/>
              </a:spcAft>
              <a:buClr>
                <a:srgbClr val="002060"/>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62" name="Google Shape;62;p28"/>
          <p:cNvSpPr txBox="1"/>
          <p:nvPr>
            <p:ph idx="2" type="body"/>
          </p:nvPr>
        </p:nvSpPr>
        <p:spPr>
          <a:xfrm>
            <a:off x="4648200" y="1268760"/>
            <a:ext cx="4038600" cy="485740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rgbClr val="002060"/>
              </a:buClr>
              <a:buSzPts val="2800"/>
              <a:buChar char="•"/>
              <a:defRPr sz="2800"/>
            </a:lvl1pPr>
            <a:lvl2pPr indent="-381000" lvl="1" marL="914400" algn="l">
              <a:lnSpc>
                <a:spcPct val="100000"/>
              </a:lnSpc>
              <a:spcBef>
                <a:spcPts val="480"/>
              </a:spcBef>
              <a:spcAft>
                <a:spcPts val="0"/>
              </a:spcAft>
              <a:buClr>
                <a:srgbClr val="002060"/>
              </a:buClr>
              <a:buSzPts val="2400"/>
              <a:buChar char="–"/>
              <a:defRPr sz="2400"/>
            </a:lvl2pPr>
            <a:lvl3pPr indent="-355600" lvl="2" marL="1371600" algn="l">
              <a:lnSpc>
                <a:spcPct val="100000"/>
              </a:lnSpc>
              <a:spcBef>
                <a:spcPts val="400"/>
              </a:spcBef>
              <a:spcAft>
                <a:spcPts val="0"/>
              </a:spcAft>
              <a:buClr>
                <a:srgbClr val="002060"/>
              </a:buClr>
              <a:buSzPts val="2000"/>
              <a:buChar char="•"/>
              <a:defRPr sz="2000"/>
            </a:lvl3pPr>
            <a:lvl4pPr indent="-342900" lvl="3" marL="1828800" algn="l">
              <a:lnSpc>
                <a:spcPct val="100000"/>
              </a:lnSpc>
              <a:spcBef>
                <a:spcPts val="360"/>
              </a:spcBef>
              <a:spcAft>
                <a:spcPts val="0"/>
              </a:spcAft>
              <a:buClr>
                <a:srgbClr val="002060"/>
              </a:buClr>
              <a:buSzPts val="1800"/>
              <a:buChar char="–"/>
              <a:defRPr sz="1800"/>
            </a:lvl4pPr>
            <a:lvl5pPr indent="-342900" lvl="4" marL="2286000" algn="l">
              <a:lnSpc>
                <a:spcPct val="100000"/>
              </a:lnSpc>
              <a:spcBef>
                <a:spcPts val="360"/>
              </a:spcBef>
              <a:spcAft>
                <a:spcPts val="0"/>
              </a:spcAft>
              <a:buClr>
                <a:srgbClr val="002060"/>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63" name="Google Shape;63;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WITH_TEXT" type="twoTxTwoObj">
  <p:cSld name="TWO_OBJECTS_WITH_TEXT">
    <p:spTree>
      <p:nvGrpSpPr>
        <p:cNvPr id="64" name="Shape 64"/>
        <p:cNvGrpSpPr/>
        <p:nvPr/>
      </p:nvGrpSpPr>
      <p:grpSpPr>
        <a:xfrm>
          <a:off x="0" y="0"/>
          <a:ext cx="0" cy="0"/>
          <a:chOff x="0" y="0"/>
          <a:chExt cx="0" cy="0"/>
        </a:xfrm>
      </p:grpSpPr>
      <p:sp>
        <p:nvSpPr>
          <p:cNvPr id="65" name="Google Shape;65;p29"/>
          <p:cNvSpPr txBox="1"/>
          <p:nvPr>
            <p:ph type="title"/>
          </p:nvPr>
        </p:nvSpPr>
        <p:spPr>
          <a:xfrm>
            <a:off x="1177280" y="118139"/>
            <a:ext cx="7859216" cy="844486"/>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9"/>
          <p:cNvSpPr txBox="1"/>
          <p:nvPr>
            <p:ph idx="1" type="body"/>
          </p:nvPr>
        </p:nvSpPr>
        <p:spPr>
          <a:xfrm>
            <a:off x="457200" y="1196753"/>
            <a:ext cx="4040188" cy="79208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rgbClr val="002060"/>
              </a:buClr>
              <a:buSzPts val="2400"/>
              <a:buNone/>
              <a:defRPr b="1" sz="2400"/>
            </a:lvl1pPr>
            <a:lvl2pPr indent="-228600" lvl="1" marL="914400" algn="l">
              <a:lnSpc>
                <a:spcPct val="100000"/>
              </a:lnSpc>
              <a:spcBef>
                <a:spcPts val="400"/>
              </a:spcBef>
              <a:spcAft>
                <a:spcPts val="0"/>
              </a:spcAft>
              <a:buClr>
                <a:srgbClr val="002060"/>
              </a:buClr>
              <a:buSzPts val="2000"/>
              <a:buNone/>
              <a:defRPr b="1" sz="2000"/>
            </a:lvl2pPr>
            <a:lvl3pPr indent="-228600" lvl="2" marL="1371600" algn="l">
              <a:lnSpc>
                <a:spcPct val="100000"/>
              </a:lnSpc>
              <a:spcBef>
                <a:spcPts val="360"/>
              </a:spcBef>
              <a:spcAft>
                <a:spcPts val="0"/>
              </a:spcAft>
              <a:buClr>
                <a:srgbClr val="002060"/>
              </a:buClr>
              <a:buSzPts val="1800"/>
              <a:buNone/>
              <a:defRPr b="1" sz="1800"/>
            </a:lvl3pPr>
            <a:lvl4pPr indent="-228600" lvl="3" marL="1828800" algn="l">
              <a:lnSpc>
                <a:spcPct val="100000"/>
              </a:lnSpc>
              <a:spcBef>
                <a:spcPts val="320"/>
              </a:spcBef>
              <a:spcAft>
                <a:spcPts val="0"/>
              </a:spcAft>
              <a:buClr>
                <a:srgbClr val="002060"/>
              </a:buClr>
              <a:buSzPts val="1600"/>
              <a:buNone/>
              <a:defRPr b="1" sz="1600"/>
            </a:lvl4pPr>
            <a:lvl5pPr indent="-228600" lvl="4" marL="2286000" algn="l">
              <a:lnSpc>
                <a:spcPct val="100000"/>
              </a:lnSpc>
              <a:spcBef>
                <a:spcPts val="320"/>
              </a:spcBef>
              <a:spcAft>
                <a:spcPts val="0"/>
              </a:spcAft>
              <a:buClr>
                <a:srgbClr val="002060"/>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67" name="Google Shape;67;p29"/>
          <p:cNvSpPr txBox="1"/>
          <p:nvPr>
            <p:ph idx="2" type="body"/>
          </p:nvPr>
        </p:nvSpPr>
        <p:spPr>
          <a:xfrm>
            <a:off x="457200" y="1988840"/>
            <a:ext cx="4040188" cy="413732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rgbClr val="002060"/>
              </a:buClr>
              <a:buSzPts val="2400"/>
              <a:buChar char="•"/>
              <a:defRPr sz="2400"/>
            </a:lvl1pPr>
            <a:lvl2pPr indent="-355600" lvl="1" marL="914400" algn="l">
              <a:lnSpc>
                <a:spcPct val="100000"/>
              </a:lnSpc>
              <a:spcBef>
                <a:spcPts val="400"/>
              </a:spcBef>
              <a:spcAft>
                <a:spcPts val="0"/>
              </a:spcAft>
              <a:buClr>
                <a:srgbClr val="002060"/>
              </a:buClr>
              <a:buSzPts val="2000"/>
              <a:buChar char="–"/>
              <a:defRPr sz="2000"/>
            </a:lvl2pPr>
            <a:lvl3pPr indent="-342900" lvl="2" marL="1371600" algn="l">
              <a:lnSpc>
                <a:spcPct val="100000"/>
              </a:lnSpc>
              <a:spcBef>
                <a:spcPts val="360"/>
              </a:spcBef>
              <a:spcAft>
                <a:spcPts val="0"/>
              </a:spcAft>
              <a:buClr>
                <a:srgbClr val="002060"/>
              </a:buClr>
              <a:buSzPts val="1800"/>
              <a:buChar char="•"/>
              <a:defRPr sz="1800"/>
            </a:lvl3pPr>
            <a:lvl4pPr indent="-330200" lvl="3" marL="1828800" algn="l">
              <a:lnSpc>
                <a:spcPct val="100000"/>
              </a:lnSpc>
              <a:spcBef>
                <a:spcPts val="320"/>
              </a:spcBef>
              <a:spcAft>
                <a:spcPts val="0"/>
              </a:spcAft>
              <a:buClr>
                <a:srgbClr val="002060"/>
              </a:buClr>
              <a:buSzPts val="1600"/>
              <a:buChar char="–"/>
              <a:defRPr sz="1600"/>
            </a:lvl4pPr>
            <a:lvl5pPr indent="-330200" lvl="4" marL="2286000" algn="l">
              <a:lnSpc>
                <a:spcPct val="100000"/>
              </a:lnSpc>
              <a:spcBef>
                <a:spcPts val="320"/>
              </a:spcBef>
              <a:spcAft>
                <a:spcPts val="0"/>
              </a:spcAft>
              <a:buClr>
                <a:srgbClr val="002060"/>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68" name="Google Shape;68;p29"/>
          <p:cNvSpPr txBox="1"/>
          <p:nvPr>
            <p:ph idx="3" type="body"/>
          </p:nvPr>
        </p:nvSpPr>
        <p:spPr>
          <a:xfrm>
            <a:off x="4645025" y="1196753"/>
            <a:ext cx="4041775" cy="79208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rgbClr val="002060"/>
              </a:buClr>
              <a:buSzPts val="2400"/>
              <a:buNone/>
              <a:defRPr b="1" sz="2400"/>
            </a:lvl1pPr>
            <a:lvl2pPr indent="-228600" lvl="1" marL="914400" algn="l">
              <a:lnSpc>
                <a:spcPct val="100000"/>
              </a:lnSpc>
              <a:spcBef>
                <a:spcPts val="400"/>
              </a:spcBef>
              <a:spcAft>
                <a:spcPts val="0"/>
              </a:spcAft>
              <a:buClr>
                <a:srgbClr val="002060"/>
              </a:buClr>
              <a:buSzPts val="2000"/>
              <a:buNone/>
              <a:defRPr b="1" sz="2000"/>
            </a:lvl2pPr>
            <a:lvl3pPr indent="-228600" lvl="2" marL="1371600" algn="l">
              <a:lnSpc>
                <a:spcPct val="100000"/>
              </a:lnSpc>
              <a:spcBef>
                <a:spcPts val="360"/>
              </a:spcBef>
              <a:spcAft>
                <a:spcPts val="0"/>
              </a:spcAft>
              <a:buClr>
                <a:srgbClr val="002060"/>
              </a:buClr>
              <a:buSzPts val="1800"/>
              <a:buNone/>
              <a:defRPr b="1" sz="1800"/>
            </a:lvl3pPr>
            <a:lvl4pPr indent="-228600" lvl="3" marL="1828800" algn="l">
              <a:lnSpc>
                <a:spcPct val="100000"/>
              </a:lnSpc>
              <a:spcBef>
                <a:spcPts val="320"/>
              </a:spcBef>
              <a:spcAft>
                <a:spcPts val="0"/>
              </a:spcAft>
              <a:buClr>
                <a:srgbClr val="002060"/>
              </a:buClr>
              <a:buSzPts val="1600"/>
              <a:buNone/>
              <a:defRPr b="1" sz="1600"/>
            </a:lvl4pPr>
            <a:lvl5pPr indent="-228600" lvl="4" marL="2286000" algn="l">
              <a:lnSpc>
                <a:spcPct val="100000"/>
              </a:lnSpc>
              <a:spcBef>
                <a:spcPts val="320"/>
              </a:spcBef>
              <a:spcAft>
                <a:spcPts val="0"/>
              </a:spcAft>
              <a:buClr>
                <a:srgbClr val="002060"/>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69" name="Google Shape;69;p29"/>
          <p:cNvSpPr txBox="1"/>
          <p:nvPr>
            <p:ph idx="4" type="body"/>
          </p:nvPr>
        </p:nvSpPr>
        <p:spPr>
          <a:xfrm>
            <a:off x="4645025" y="1993392"/>
            <a:ext cx="4041775" cy="4132771"/>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rgbClr val="002060"/>
              </a:buClr>
              <a:buSzPts val="2400"/>
              <a:buChar char="•"/>
              <a:defRPr sz="2400"/>
            </a:lvl1pPr>
            <a:lvl2pPr indent="-355600" lvl="1" marL="914400" algn="l">
              <a:lnSpc>
                <a:spcPct val="100000"/>
              </a:lnSpc>
              <a:spcBef>
                <a:spcPts val="400"/>
              </a:spcBef>
              <a:spcAft>
                <a:spcPts val="0"/>
              </a:spcAft>
              <a:buClr>
                <a:srgbClr val="002060"/>
              </a:buClr>
              <a:buSzPts val="2000"/>
              <a:buChar char="–"/>
              <a:defRPr sz="2000"/>
            </a:lvl2pPr>
            <a:lvl3pPr indent="-342900" lvl="2" marL="1371600" algn="l">
              <a:lnSpc>
                <a:spcPct val="100000"/>
              </a:lnSpc>
              <a:spcBef>
                <a:spcPts val="360"/>
              </a:spcBef>
              <a:spcAft>
                <a:spcPts val="0"/>
              </a:spcAft>
              <a:buClr>
                <a:srgbClr val="002060"/>
              </a:buClr>
              <a:buSzPts val="1800"/>
              <a:buChar char="•"/>
              <a:defRPr sz="1800"/>
            </a:lvl3pPr>
            <a:lvl4pPr indent="-330200" lvl="3" marL="1828800" algn="l">
              <a:lnSpc>
                <a:spcPct val="100000"/>
              </a:lnSpc>
              <a:spcBef>
                <a:spcPts val="320"/>
              </a:spcBef>
              <a:spcAft>
                <a:spcPts val="0"/>
              </a:spcAft>
              <a:buClr>
                <a:srgbClr val="002060"/>
              </a:buClr>
              <a:buSzPts val="1600"/>
              <a:buChar char="–"/>
              <a:defRPr sz="1600"/>
            </a:lvl4pPr>
            <a:lvl5pPr indent="-330200" lvl="4" marL="2286000" algn="l">
              <a:lnSpc>
                <a:spcPct val="100000"/>
              </a:lnSpc>
              <a:spcBef>
                <a:spcPts val="320"/>
              </a:spcBef>
              <a:spcAft>
                <a:spcPts val="0"/>
              </a:spcAft>
              <a:buClr>
                <a:srgbClr val="002060"/>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70" name="Google Shape;70;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5.png"/><Relationship Id="rId11" Type="http://schemas.openxmlformats.org/officeDocument/2006/relationships/slideLayout" Target="../slideLayouts/slideLayout5.xml"/><Relationship Id="rId10" Type="http://schemas.openxmlformats.org/officeDocument/2006/relationships/slideLayout" Target="../slideLayouts/slideLayout4.xml"/><Relationship Id="rId12" Type="http://schemas.openxmlformats.org/officeDocument/2006/relationships/theme" Target="../theme/theme1.xml"/><Relationship Id="rId9" Type="http://schemas.openxmlformats.org/officeDocument/2006/relationships/slideLayout" Target="../slideLayouts/slideLayout3.xml"/><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slideLayout" Target="../slideLayouts/slideLayout1.xml"/><Relationship Id="rId8"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rgbClr val="002060"/>
              </a:buClr>
              <a:buSzPts val="3200"/>
              <a:buFont typeface="Arial"/>
              <a:buChar char="•"/>
              <a:defRPr b="0" i="0" sz="3200" u="none" cap="none" strike="noStrike">
                <a:solidFill>
                  <a:srgbClr val="002060"/>
                </a:solidFill>
                <a:latin typeface="Open Sans"/>
                <a:ea typeface="Open Sans"/>
                <a:cs typeface="Open Sans"/>
                <a:sym typeface="Open Sans"/>
              </a:defRPr>
            </a:lvl1pPr>
            <a:lvl2pPr indent="-406400" lvl="1" marL="914400" marR="0" rtl="0" algn="l">
              <a:lnSpc>
                <a:spcPct val="100000"/>
              </a:lnSpc>
              <a:spcBef>
                <a:spcPts val="560"/>
              </a:spcBef>
              <a:spcAft>
                <a:spcPts val="0"/>
              </a:spcAft>
              <a:buClr>
                <a:srgbClr val="002060"/>
              </a:buClr>
              <a:buSzPts val="2800"/>
              <a:buFont typeface="Arial"/>
              <a:buChar char="–"/>
              <a:defRPr b="0" i="0" sz="2800" u="none" cap="none" strike="noStrike">
                <a:solidFill>
                  <a:srgbClr val="002060"/>
                </a:solidFill>
                <a:latin typeface="Open Sans"/>
                <a:ea typeface="Open Sans"/>
                <a:cs typeface="Open Sans"/>
                <a:sym typeface="Open Sans"/>
              </a:defRPr>
            </a:lvl2pPr>
            <a:lvl3pPr indent="-381000" lvl="2" marL="1371600" marR="0" rtl="0" algn="l">
              <a:lnSpc>
                <a:spcPct val="100000"/>
              </a:lnSpc>
              <a:spcBef>
                <a:spcPts val="480"/>
              </a:spcBef>
              <a:spcAft>
                <a:spcPts val="0"/>
              </a:spcAft>
              <a:buClr>
                <a:srgbClr val="002060"/>
              </a:buClr>
              <a:buSzPts val="2400"/>
              <a:buFont typeface="Arial"/>
              <a:buChar char="•"/>
              <a:defRPr b="0" i="0" sz="2400" u="none" cap="none" strike="noStrike">
                <a:solidFill>
                  <a:srgbClr val="002060"/>
                </a:solidFill>
                <a:latin typeface="Open Sans"/>
                <a:ea typeface="Open Sans"/>
                <a:cs typeface="Open Sans"/>
                <a:sym typeface="Open Sans"/>
              </a:defRPr>
            </a:lvl3pPr>
            <a:lvl4pPr indent="-355600" lvl="3" marL="1828800" marR="0" rtl="0" algn="l">
              <a:lnSpc>
                <a:spcPct val="100000"/>
              </a:lnSpc>
              <a:spcBef>
                <a:spcPts val="400"/>
              </a:spcBef>
              <a:spcAft>
                <a:spcPts val="0"/>
              </a:spcAft>
              <a:buClr>
                <a:srgbClr val="002060"/>
              </a:buClr>
              <a:buSzPts val="2000"/>
              <a:buFont typeface="Arial"/>
              <a:buChar char="–"/>
              <a:defRPr b="0" i="0" sz="2000" u="none" cap="none" strike="noStrike">
                <a:solidFill>
                  <a:srgbClr val="002060"/>
                </a:solidFill>
                <a:latin typeface="Open Sans"/>
                <a:ea typeface="Open Sans"/>
                <a:cs typeface="Open Sans"/>
                <a:sym typeface="Open Sans"/>
              </a:defRPr>
            </a:lvl4pPr>
            <a:lvl5pPr indent="-355600" lvl="4" marL="2286000" marR="0" rtl="0" algn="l">
              <a:lnSpc>
                <a:spcPct val="100000"/>
              </a:lnSpc>
              <a:spcBef>
                <a:spcPts val="400"/>
              </a:spcBef>
              <a:spcAft>
                <a:spcPts val="0"/>
              </a:spcAft>
              <a:buClr>
                <a:srgbClr val="002060"/>
              </a:buClr>
              <a:buSzPts val="2000"/>
              <a:buFont typeface="Arial"/>
              <a:buChar char="»"/>
              <a:defRPr b="0" i="0" sz="2000" u="none" cap="none" strike="noStrike">
                <a:solidFill>
                  <a:srgbClr val="002060"/>
                </a:solidFill>
                <a:latin typeface="Open Sans"/>
                <a:ea typeface="Open Sans"/>
                <a:cs typeface="Open Sans"/>
                <a:sym typeface="Open Sa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 name="Google Shape;1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 name="Google Shape;1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4" name="Google Shape;14;p24"/>
          <p:cNvPicPr preferRelativeResize="0"/>
          <p:nvPr/>
        </p:nvPicPr>
        <p:blipFill rotWithShape="1">
          <a:blip r:embed="rId1">
            <a:alphaModFix/>
          </a:blip>
          <a:srcRect b="0" l="0" r="0" t="0"/>
          <a:stretch/>
        </p:blipFill>
        <p:spPr>
          <a:xfrm>
            <a:off x="0" y="0"/>
            <a:ext cx="9144000" cy="1052736"/>
          </a:xfrm>
          <a:prstGeom prst="rect">
            <a:avLst/>
          </a:prstGeom>
          <a:noFill/>
          <a:ln>
            <a:noFill/>
          </a:ln>
        </p:spPr>
      </p:pic>
      <p:pic>
        <p:nvPicPr>
          <p:cNvPr id="15" name="Google Shape;15;p24"/>
          <p:cNvPicPr preferRelativeResize="0"/>
          <p:nvPr/>
        </p:nvPicPr>
        <p:blipFill rotWithShape="1">
          <a:blip r:embed="rId2">
            <a:alphaModFix/>
          </a:blip>
          <a:srcRect b="0" l="0" r="0" t="0"/>
          <a:stretch/>
        </p:blipFill>
        <p:spPr>
          <a:xfrm>
            <a:off x="0" y="1051387"/>
            <a:ext cx="9144000" cy="45719"/>
          </a:xfrm>
          <a:prstGeom prst="rect">
            <a:avLst/>
          </a:prstGeom>
          <a:noFill/>
          <a:ln>
            <a:noFill/>
          </a:ln>
        </p:spPr>
      </p:pic>
      <p:pic>
        <p:nvPicPr>
          <p:cNvPr id="16" name="Google Shape;16;p24"/>
          <p:cNvPicPr preferRelativeResize="0"/>
          <p:nvPr/>
        </p:nvPicPr>
        <p:blipFill rotWithShape="1">
          <a:blip r:embed="rId3">
            <a:alphaModFix/>
          </a:blip>
          <a:srcRect b="0" l="0" r="0" t="0"/>
          <a:stretch/>
        </p:blipFill>
        <p:spPr>
          <a:xfrm>
            <a:off x="4568" y="0"/>
            <a:ext cx="9144000" cy="45719"/>
          </a:xfrm>
          <a:prstGeom prst="rect">
            <a:avLst/>
          </a:prstGeom>
          <a:noFill/>
          <a:ln>
            <a:noFill/>
          </a:ln>
        </p:spPr>
      </p:pic>
      <p:pic>
        <p:nvPicPr>
          <p:cNvPr id="17" name="Google Shape;17;p24"/>
          <p:cNvPicPr preferRelativeResize="0"/>
          <p:nvPr/>
        </p:nvPicPr>
        <p:blipFill rotWithShape="1">
          <a:blip r:embed="rId4">
            <a:alphaModFix/>
          </a:blip>
          <a:srcRect b="0" l="0" r="0" t="0"/>
          <a:stretch/>
        </p:blipFill>
        <p:spPr>
          <a:xfrm>
            <a:off x="149848" y="118139"/>
            <a:ext cx="893760" cy="844485"/>
          </a:xfrm>
          <a:prstGeom prst="rect">
            <a:avLst/>
          </a:prstGeom>
          <a:noFill/>
          <a:ln>
            <a:noFill/>
          </a:ln>
        </p:spPr>
      </p:pic>
      <p:sp>
        <p:nvSpPr>
          <p:cNvPr id="18" name="Google Shape;18;p24"/>
          <p:cNvSpPr txBox="1"/>
          <p:nvPr>
            <p:ph type="title"/>
          </p:nvPr>
        </p:nvSpPr>
        <p:spPr>
          <a:xfrm>
            <a:off x="1177280" y="118139"/>
            <a:ext cx="7859216" cy="844486"/>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 name="Google Shape;19;p24"/>
          <p:cNvSpPr txBox="1"/>
          <p:nvPr/>
        </p:nvSpPr>
        <p:spPr>
          <a:xfrm>
            <a:off x="457200" y="6356350"/>
            <a:ext cx="21336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19/01/2021</a:t>
            </a:r>
            <a:endParaRPr b="0" i="0" sz="1800" u="none" cap="none" strike="noStrike">
              <a:solidFill>
                <a:schemeClr val="dk1"/>
              </a:solidFill>
              <a:latin typeface="Calibri"/>
              <a:ea typeface="Calibri"/>
              <a:cs typeface="Calibri"/>
              <a:sym typeface="Calibri"/>
            </a:endParaRPr>
          </a:p>
        </p:txBody>
      </p:sp>
      <p:sp>
        <p:nvSpPr>
          <p:cNvPr id="20" name="Google Shape;20;p24"/>
          <p:cNvSpPr txBox="1"/>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pic>
        <p:nvPicPr>
          <p:cNvPr id="21" name="Google Shape;21;p24"/>
          <p:cNvPicPr preferRelativeResize="0"/>
          <p:nvPr/>
        </p:nvPicPr>
        <p:blipFill rotWithShape="1">
          <a:blip r:embed="rId5">
            <a:alphaModFix/>
          </a:blip>
          <a:srcRect b="0" l="0" r="0" t="0"/>
          <a:stretch/>
        </p:blipFill>
        <p:spPr>
          <a:xfrm>
            <a:off x="0" y="6328240"/>
            <a:ext cx="9144000" cy="526368"/>
          </a:xfrm>
          <a:prstGeom prst="rect">
            <a:avLst/>
          </a:prstGeom>
          <a:noFill/>
          <a:ln>
            <a:noFill/>
          </a:ln>
        </p:spPr>
      </p:pic>
      <p:pic>
        <p:nvPicPr>
          <p:cNvPr id="22" name="Google Shape;22;p24"/>
          <p:cNvPicPr preferRelativeResize="0"/>
          <p:nvPr/>
        </p:nvPicPr>
        <p:blipFill rotWithShape="1">
          <a:blip r:embed="rId6">
            <a:alphaModFix/>
          </a:blip>
          <a:srcRect b="0" l="0" r="0" t="0"/>
          <a:stretch/>
        </p:blipFill>
        <p:spPr>
          <a:xfrm>
            <a:off x="0" y="6335609"/>
            <a:ext cx="9144000" cy="45719"/>
          </a:xfrm>
          <a:prstGeom prst="rect">
            <a:avLst/>
          </a:prstGeom>
          <a:noFill/>
          <a:ln>
            <a:noFill/>
          </a:ln>
        </p:spPr>
      </p:pic>
      <p:pic>
        <p:nvPicPr>
          <p:cNvPr id="23" name="Google Shape;23;p24"/>
          <p:cNvPicPr preferRelativeResize="0"/>
          <p:nvPr/>
        </p:nvPicPr>
        <p:blipFill rotWithShape="1">
          <a:blip r:embed="rId6">
            <a:alphaModFix/>
          </a:blip>
          <a:srcRect b="0" l="0" r="0" t="0"/>
          <a:stretch/>
        </p:blipFill>
        <p:spPr>
          <a:xfrm>
            <a:off x="0" y="6818203"/>
            <a:ext cx="9144000" cy="45719"/>
          </a:xfrm>
          <a:prstGeom prst="rect">
            <a:avLst/>
          </a:prstGeom>
          <a:noFill/>
          <a:ln>
            <a:noFill/>
          </a:ln>
        </p:spPr>
      </p:pic>
      <p:sp>
        <p:nvSpPr>
          <p:cNvPr id="24" name="Google Shape;24;p24"/>
          <p:cNvSpPr txBox="1"/>
          <p:nvPr/>
        </p:nvSpPr>
        <p:spPr>
          <a:xfrm>
            <a:off x="3552674" y="6351700"/>
            <a:ext cx="5555700" cy="461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Open Sans"/>
                <a:ea typeface="Open Sans"/>
                <a:cs typeface="Open Sans"/>
                <a:sym typeface="Open Sans"/>
              </a:rPr>
              <a:t>Andrew Wood– </a:t>
            </a:r>
            <a:r>
              <a:rPr lang="en-GB" sz="2400">
                <a:solidFill>
                  <a:schemeClr val="lt1"/>
                </a:solidFill>
                <a:latin typeface="Open Sans"/>
                <a:ea typeface="Open Sans"/>
                <a:cs typeface="Open Sans"/>
                <a:sym typeface="Open Sans"/>
              </a:rPr>
              <a:t>Deputy Headteacher</a:t>
            </a:r>
            <a:endParaRPr b="0" i="0" sz="2400" u="none" cap="none" strike="noStrike">
              <a:solidFill>
                <a:schemeClr val="lt1"/>
              </a:solidFill>
              <a:latin typeface="Open Sans"/>
              <a:ea typeface="Open Sans"/>
              <a:cs typeface="Open Sans"/>
              <a:sym typeface="Open Sans"/>
            </a:endParaRPr>
          </a:p>
        </p:txBody>
      </p:sp>
      <p:sp>
        <p:nvSpPr>
          <p:cNvPr id="25" name="Google Shape;25;p24"/>
          <p:cNvSpPr txBox="1"/>
          <p:nvPr/>
        </p:nvSpPr>
        <p:spPr>
          <a:xfrm>
            <a:off x="35496" y="6351711"/>
            <a:ext cx="27363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Open Sans"/>
              <a:buNone/>
            </a:pPr>
            <a:r>
              <a:rPr b="0" i="0" lang="en-GB" sz="2400" u="none" cap="none" strike="noStrike">
                <a:solidFill>
                  <a:schemeClr val="lt1"/>
                </a:solidFill>
                <a:latin typeface="Open Sans"/>
                <a:ea typeface="Open Sans"/>
                <a:cs typeface="Open Sans"/>
                <a:sym typeface="Open Sans"/>
              </a:rPr>
              <a:t>www.sgs.uk.net</a:t>
            </a:r>
            <a:endParaRPr b="0" i="0" sz="2400" u="none" cap="none" strike="noStrike">
              <a:solidFill>
                <a:schemeClr val="lt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9" r:id="rId7"/>
    <p:sldLayoutId id="2147483650" r:id="rId8"/>
    <p:sldLayoutId id="2147483651" r:id="rId9"/>
    <p:sldLayoutId id="2147483652" r:id="rId10"/>
    <p:sldLayoutId id="214748365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sts.sims.co.uk/logi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hyperlink" Target="https://www.informedchoices.ac.uk/" TargetMode="External"/><Relationship Id="rId5" Type="http://schemas.openxmlformats.org/officeDocument/2006/relationships/image" Target="../media/image9.png"/><Relationship Id="rId6" Type="http://schemas.openxmlformats.org/officeDocument/2006/relationships/hyperlink" Target="https://www.apprenticeships.gov.uk/apprentic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mailto:awood@sgs.uk.net" TargetMode="External"/><Relationship Id="rId4" Type="http://schemas.openxmlformats.org/officeDocument/2006/relationships/hyperlink" Target="https://sites.google.com/sgs.uk.net/ks4virtualopenevening/home" TargetMode="External"/><Relationship Id="rId5" Type="http://schemas.openxmlformats.org/officeDocument/2006/relationships/hyperlink" Target="https://www.sgs.uk.net/key-stage-3/curriculum-overview-ks3/option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jpg"/><Relationship Id="rId4" Type="http://schemas.openxmlformats.org/officeDocument/2006/relationships/image" Target="../media/image15.jp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
          <p:cNvSpPr txBox="1"/>
          <p:nvPr>
            <p:ph type="ctrTitle"/>
          </p:nvPr>
        </p:nvSpPr>
        <p:spPr>
          <a:xfrm>
            <a:off x="330399" y="1412776"/>
            <a:ext cx="4750296" cy="1470025"/>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002060"/>
              </a:buClr>
              <a:buSzPts val="8000"/>
              <a:buFont typeface="Open Sans"/>
              <a:buNone/>
            </a:pPr>
            <a:r>
              <a:rPr lang="en-GB" sz="7800"/>
              <a:t>Welcome</a:t>
            </a:r>
            <a:endParaRPr sz="7800"/>
          </a:p>
        </p:txBody>
      </p:sp>
      <p:sp>
        <p:nvSpPr>
          <p:cNvPr id="76" name="Google Shape;76;p1"/>
          <p:cNvSpPr txBox="1"/>
          <p:nvPr>
            <p:ph idx="1" type="subTitle"/>
          </p:nvPr>
        </p:nvSpPr>
        <p:spPr>
          <a:xfrm>
            <a:off x="365299" y="2837926"/>
            <a:ext cx="4680600" cy="1752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2060"/>
              </a:buClr>
              <a:buSzPts val="4000"/>
              <a:buNone/>
            </a:pPr>
            <a:r>
              <a:rPr lang="en-GB" sz="4000"/>
              <a:t>Key Stage 4 Options</a:t>
            </a:r>
            <a:endParaRPr/>
          </a:p>
          <a:p>
            <a:pPr indent="0" lvl="0" marL="0" rtl="0" algn="ctr">
              <a:lnSpc>
                <a:spcPct val="100000"/>
              </a:lnSpc>
              <a:spcBef>
                <a:spcPts val="800"/>
              </a:spcBef>
              <a:spcAft>
                <a:spcPts val="0"/>
              </a:spcAft>
              <a:buClr>
                <a:srgbClr val="002060"/>
              </a:buClr>
              <a:buSzPts val="4000"/>
              <a:buNone/>
            </a:pPr>
            <a:r>
              <a:rPr lang="en-GB" sz="4000"/>
              <a:t>Parents Information Evening</a:t>
            </a:r>
            <a:endParaRPr sz="4000"/>
          </a:p>
        </p:txBody>
      </p:sp>
      <p:pic>
        <p:nvPicPr>
          <p:cNvPr id="77" name="Google Shape;77;p1"/>
          <p:cNvPicPr preferRelativeResize="0"/>
          <p:nvPr/>
        </p:nvPicPr>
        <p:blipFill>
          <a:blip r:embed="rId3">
            <a:alphaModFix/>
          </a:blip>
          <a:stretch>
            <a:fillRect/>
          </a:stretch>
        </p:blipFill>
        <p:spPr>
          <a:xfrm>
            <a:off x="5199495" y="1274650"/>
            <a:ext cx="3758505" cy="48791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0"/>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Science courses</a:t>
            </a:r>
            <a:endParaRPr/>
          </a:p>
        </p:txBody>
      </p:sp>
      <p:sp>
        <p:nvSpPr>
          <p:cNvPr id="135" name="Google Shape;135;p10"/>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02060"/>
              </a:buClr>
              <a:buSzPts val="3200"/>
              <a:buChar char="•"/>
            </a:pPr>
            <a:r>
              <a:rPr lang="en-GB"/>
              <a:t>Every student will study at least the </a:t>
            </a:r>
            <a:r>
              <a:rPr b="1" lang="en-GB"/>
              <a:t>Combined Science </a:t>
            </a:r>
            <a:r>
              <a:rPr lang="en-GB"/>
              <a:t>Double GCSE course. </a:t>
            </a:r>
            <a:endParaRPr/>
          </a:p>
          <a:p>
            <a:pPr indent="-285750" lvl="1" marL="742950" rtl="0" algn="l">
              <a:lnSpc>
                <a:spcPct val="100000"/>
              </a:lnSpc>
              <a:spcBef>
                <a:spcPts val="560"/>
              </a:spcBef>
              <a:spcAft>
                <a:spcPts val="0"/>
              </a:spcAft>
              <a:buClr>
                <a:srgbClr val="002060"/>
              </a:buClr>
              <a:buSzPts val="2800"/>
              <a:buChar char="–"/>
            </a:pPr>
            <a:r>
              <a:rPr lang="en-GB"/>
              <a:t>A single qualification equivalent to 2 GCSEs</a:t>
            </a:r>
            <a:endParaRPr/>
          </a:p>
          <a:p>
            <a:pPr indent="-342900" lvl="0" marL="342900" rtl="0" algn="l">
              <a:lnSpc>
                <a:spcPct val="100000"/>
              </a:lnSpc>
              <a:spcBef>
                <a:spcPts val="640"/>
              </a:spcBef>
              <a:spcAft>
                <a:spcPts val="0"/>
              </a:spcAft>
              <a:buClr>
                <a:srgbClr val="002060"/>
              </a:buClr>
              <a:buSzPts val="3200"/>
              <a:buChar char="•"/>
            </a:pPr>
            <a:r>
              <a:rPr lang="en-GB"/>
              <a:t>Students may choose to do </a:t>
            </a:r>
            <a:r>
              <a:rPr b="1" lang="en-GB"/>
              <a:t>Separate Sciences </a:t>
            </a:r>
            <a:r>
              <a:rPr lang="en-GB"/>
              <a:t>GCSEs by choosing this as a </a:t>
            </a:r>
            <a:r>
              <a:rPr b="1" lang="en-GB"/>
              <a:t>free choice option</a:t>
            </a:r>
            <a:r>
              <a:rPr lang="en-GB"/>
              <a:t>.</a:t>
            </a:r>
            <a:endParaRPr/>
          </a:p>
          <a:p>
            <a:pPr indent="-285750" lvl="1" marL="742950" rtl="0" algn="l">
              <a:lnSpc>
                <a:spcPct val="100000"/>
              </a:lnSpc>
              <a:spcBef>
                <a:spcPts val="560"/>
              </a:spcBef>
              <a:spcAft>
                <a:spcPts val="0"/>
              </a:spcAft>
              <a:buClr>
                <a:srgbClr val="002060"/>
              </a:buClr>
              <a:buSzPts val="2800"/>
              <a:buChar char="–"/>
            </a:pPr>
            <a:r>
              <a:rPr lang="en-GB"/>
              <a:t>1 GCSE in Biology, 1 in Chemistry and 1 in Physics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11"/>
          <p:cNvPicPr preferRelativeResize="0"/>
          <p:nvPr/>
        </p:nvPicPr>
        <p:blipFill>
          <a:blip r:embed="rId3">
            <a:alphaModFix/>
          </a:blip>
          <a:stretch>
            <a:fillRect/>
          </a:stretch>
        </p:blipFill>
        <p:spPr>
          <a:xfrm>
            <a:off x="1497125" y="890925"/>
            <a:ext cx="6745275" cy="5194625"/>
          </a:xfrm>
          <a:prstGeom prst="rect">
            <a:avLst/>
          </a:prstGeom>
          <a:noFill/>
          <a:ln>
            <a:noFill/>
          </a:ln>
        </p:spPr>
      </p:pic>
      <p:sp>
        <p:nvSpPr>
          <p:cNvPr id="142" name="Google Shape;142;p11"/>
          <p:cNvSpPr txBox="1"/>
          <p:nvPr>
            <p:ph type="title"/>
          </p:nvPr>
        </p:nvSpPr>
        <p:spPr>
          <a:xfrm>
            <a:off x="1187625" y="118150"/>
            <a:ext cx="7799700" cy="8445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3960"/>
              <a:buFont typeface="Open Sans"/>
              <a:buNone/>
            </a:pPr>
            <a:r>
              <a:rPr lang="en-GB" sz="2760"/>
              <a:t>The options – 2 free choices, 2 guided choices</a:t>
            </a:r>
            <a:endParaRPr sz="2760"/>
          </a:p>
        </p:txBody>
      </p:sp>
      <p:sp>
        <p:nvSpPr>
          <p:cNvPr id="143" name="Google Shape;143;p11"/>
          <p:cNvSpPr/>
          <p:nvPr/>
        </p:nvSpPr>
        <p:spPr>
          <a:xfrm>
            <a:off x="4973766" y="3926614"/>
            <a:ext cx="1688700" cy="1980300"/>
          </a:xfrm>
          <a:prstGeom prst="rect">
            <a:avLst/>
          </a:prstGeom>
          <a:solidFill>
            <a:srgbClr val="FFFF00">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4" name="Google Shape;144;p11"/>
          <p:cNvSpPr/>
          <p:nvPr/>
        </p:nvSpPr>
        <p:spPr>
          <a:xfrm>
            <a:off x="6662479" y="5261375"/>
            <a:ext cx="1428300" cy="360000"/>
          </a:xfrm>
          <a:prstGeom prst="rect">
            <a:avLst/>
          </a:prstGeom>
          <a:solidFill>
            <a:srgbClr val="FFFF00">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2"/>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Font typeface="Open Sans"/>
              <a:buNone/>
            </a:pPr>
            <a:r>
              <a:rPr lang="en-GB" sz="2800"/>
              <a:t>Why do we ask all students do a Humanity?</a:t>
            </a:r>
            <a:endParaRPr sz="2800"/>
          </a:p>
        </p:txBody>
      </p:sp>
      <p:sp>
        <p:nvSpPr>
          <p:cNvPr id="150" name="Google Shape;150;p12"/>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fontScale="85000" lnSpcReduction="10000"/>
          </a:bodyPr>
          <a:lstStyle/>
          <a:p>
            <a:pPr indent="-312420" lvl="0" marL="342900" rtl="0" algn="l">
              <a:lnSpc>
                <a:spcPct val="90000"/>
              </a:lnSpc>
              <a:spcBef>
                <a:spcPts val="0"/>
              </a:spcBef>
              <a:spcAft>
                <a:spcPts val="0"/>
              </a:spcAft>
              <a:buClr>
                <a:srgbClr val="002060"/>
              </a:buClr>
              <a:buSzPct val="100000"/>
              <a:buChar char="•"/>
            </a:pPr>
            <a:r>
              <a:rPr lang="en-GB"/>
              <a:t>All students have to do either History or Geography.</a:t>
            </a:r>
            <a:endParaRPr/>
          </a:p>
          <a:p>
            <a:pPr indent="0" lvl="0" marL="457200" rtl="0" algn="l">
              <a:lnSpc>
                <a:spcPct val="90000"/>
              </a:lnSpc>
              <a:spcBef>
                <a:spcPts val="0"/>
              </a:spcBef>
              <a:spcAft>
                <a:spcPts val="0"/>
              </a:spcAft>
              <a:buNone/>
            </a:pPr>
            <a:r>
              <a:t/>
            </a:r>
            <a:endParaRPr/>
          </a:p>
          <a:p>
            <a:pPr indent="-312420" lvl="0" marL="342900" rtl="0" algn="l">
              <a:lnSpc>
                <a:spcPct val="90000"/>
              </a:lnSpc>
              <a:spcBef>
                <a:spcPts val="640"/>
              </a:spcBef>
              <a:spcAft>
                <a:spcPts val="0"/>
              </a:spcAft>
              <a:buClr>
                <a:srgbClr val="002060"/>
              </a:buClr>
              <a:buSzPct val="100000"/>
              <a:buChar char="•"/>
            </a:pPr>
            <a:r>
              <a:rPr lang="en-GB"/>
              <a:t>Students can take both if they want to - </a:t>
            </a:r>
            <a:r>
              <a:rPr lang="en-GB"/>
              <a:t>choose</a:t>
            </a:r>
            <a:r>
              <a:rPr lang="en-GB"/>
              <a:t> the </a:t>
            </a:r>
            <a:r>
              <a:rPr lang="en-GB"/>
              <a:t>second</a:t>
            </a:r>
            <a:r>
              <a:rPr lang="en-GB"/>
              <a:t> one as a free choice.</a:t>
            </a:r>
            <a:endParaRPr/>
          </a:p>
          <a:p>
            <a:pPr indent="0" lvl="0" marL="457200" rtl="0" algn="l">
              <a:lnSpc>
                <a:spcPct val="90000"/>
              </a:lnSpc>
              <a:spcBef>
                <a:spcPts val="640"/>
              </a:spcBef>
              <a:spcAft>
                <a:spcPts val="0"/>
              </a:spcAft>
              <a:buNone/>
            </a:pPr>
            <a:r>
              <a:t/>
            </a:r>
            <a:endParaRPr/>
          </a:p>
          <a:p>
            <a:pPr indent="-312420" lvl="0" marL="342900" rtl="0" algn="l">
              <a:lnSpc>
                <a:spcPct val="90000"/>
              </a:lnSpc>
              <a:spcBef>
                <a:spcPts val="640"/>
              </a:spcBef>
              <a:spcAft>
                <a:spcPts val="0"/>
              </a:spcAft>
              <a:buClr>
                <a:srgbClr val="002060"/>
              </a:buClr>
              <a:buSzPct val="100000"/>
              <a:buChar char="•"/>
            </a:pPr>
            <a:r>
              <a:rPr lang="en-GB"/>
              <a:t>We believe the skills and knowledge built by studying a humanity are essential for all students.</a:t>
            </a:r>
            <a:endParaRPr/>
          </a:p>
          <a:p>
            <a:pPr indent="-259080" lvl="1" marL="742950" rtl="0" algn="l">
              <a:lnSpc>
                <a:spcPct val="90000"/>
              </a:lnSpc>
              <a:spcBef>
                <a:spcPts val="560"/>
              </a:spcBef>
              <a:spcAft>
                <a:spcPts val="0"/>
              </a:spcAft>
              <a:buClr>
                <a:srgbClr val="002060"/>
              </a:buClr>
              <a:buSzPct val="100000"/>
              <a:buChar char="–"/>
            </a:pPr>
            <a:r>
              <a:rPr lang="en-GB"/>
              <a:t>An understanding of the world and our place in it</a:t>
            </a:r>
            <a:endParaRPr/>
          </a:p>
          <a:p>
            <a:pPr indent="-259080" lvl="1" marL="742950" rtl="0" algn="l">
              <a:lnSpc>
                <a:spcPct val="90000"/>
              </a:lnSpc>
              <a:spcBef>
                <a:spcPts val="560"/>
              </a:spcBef>
              <a:spcAft>
                <a:spcPts val="0"/>
              </a:spcAft>
              <a:buClr>
                <a:srgbClr val="002060"/>
              </a:buClr>
              <a:buSzPct val="100000"/>
              <a:buChar char="–"/>
            </a:pPr>
            <a:r>
              <a:rPr lang="en-GB"/>
              <a:t>An ability to make constructive argument</a:t>
            </a:r>
            <a:endParaRPr/>
          </a:p>
          <a:p>
            <a:pPr indent="-259080" lvl="1" marL="742950" rtl="0" algn="l">
              <a:lnSpc>
                <a:spcPct val="90000"/>
              </a:lnSpc>
              <a:spcBef>
                <a:spcPts val="560"/>
              </a:spcBef>
              <a:spcAft>
                <a:spcPts val="0"/>
              </a:spcAft>
              <a:buClr>
                <a:srgbClr val="002060"/>
              </a:buClr>
              <a:buSzPct val="100000"/>
              <a:buChar char="–"/>
            </a:pPr>
            <a:r>
              <a:rPr lang="en-GB"/>
              <a:t>An ability to critically analyse qualitative evidence</a:t>
            </a:r>
            <a:endParaRPr/>
          </a:p>
          <a:p>
            <a:pPr indent="-139700" lvl="0" marL="342900" rtl="0" algn="l">
              <a:lnSpc>
                <a:spcPct val="90000"/>
              </a:lnSpc>
              <a:spcBef>
                <a:spcPts val="640"/>
              </a:spcBef>
              <a:spcAft>
                <a:spcPts val="0"/>
              </a:spcAft>
              <a:buClr>
                <a:srgbClr val="002060"/>
              </a:buClr>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3"/>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Font typeface="Open Sans"/>
              <a:buNone/>
            </a:pPr>
            <a:r>
              <a:rPr lang="en-GB" sz="2800"/>
              <a:t>Why do we ask most students do a foreign language?</a:t>
            </a:r>
            <a:endParaRPr sz="2800"/>
          </a:p>
        </p:txBody>
      </p:sp>
      <p:sp>
        <p:nvSpPr>
          <p:cNvPr id="156" name="Google Shape;156;p13"/>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fontScale="77500" lnSpcReduction="20000"/>
          </a:bodyPr>
          <a:lstStyle/>
          <a:p>
            <a:pPr indent="-297180" lvl="0" marL="342900" rtl="0" algn="l">
              <a:lnSpc>
                <a:spcPct val="100000"/>
              </a:lnSpc>
              <a:spcBef>
                <a:spcPts val="0"/>
              </a:spcBef>
              <a:spcAft>
                <a:spcPts val="0"/>
              </a:spcAft>
              <a:buClr>
                <a:srgbClr val="002060"/>
              </a:buClr>
              <a:buSzPct val="100000"/>
              <a:buChar char="•"/>
            </a:pPr>
            <a:r>
              <a:rPr lang="en-GB"/>
              <a:t>Most students have to study a foreign language.</a:t>
            </a:r>
            <a:endParaRPr/>
          </a:p>
          <a:p>
            <a:pPr indent="0" lvl="0" marL="457200" rtl="0" algn="l">
              <a:lnSpc>
                <a:spcPct val="100000"/>
              </a:lnSpc>
              <a:spcBef>
                <a:spcPts val="0"/>
              </a:spcBef>
              <a:spcAft>
                <a:spcPts val="0"/>
              </a:spcAft>
              <a:buNone/>
            </a:pPr>
            <a:r>
              <a:t/>
            </a:r>
            <a:endParaRPr/>
          </a:p>
          <a:p>
            <a:pPr indent="-297180" lvl="0" marL="342900" rtl="0" algn="l">
              <a:lnSpc>
                <a:spcPct val="100000"/>
              </a:lnSpc>
              <a:spcBef>
                <a:spcPts val="640"/>
              </a:spcBef>
              <a:spcAft>
                <a:spcPts val="0"/>
              </a:spcAft>
              <a:buClr>
                <a:srgbClr val="002060"/>
              </a:buClr>
              <a:buSzPct val="100000"/>
              <a:buChar char="•"/>
            </a:pPr>
            <a:r>
              <a:rPr lang="en-GB"/>
              <a:t>Students can take more than one if they want to - </a:t>
            </a:r>
            <a:r>
              <a:rPr lang="en-GB"/>
              <a:t>choose the second one as a free choice.</a:t>
            </a:r>
            <a:endParaRPr/>
          </a:p>
          <a:p>
            <a:pPr indent="0" lvl="0" marL="0" rtl="0" algn="l">
              <a:lnSpc>
                <a:spcPct val="100000"/>
              </a:lnSpc>
              <a:spcBef>
                <a:spcPts val="640"/>
              </a:spcBef>
              <a:spcAft>
                <a:spcPts val="0"/>
              </a:spcAft>
              <a:buNone/>
            </a:pPr>
            <a:r>
              <a:t/>
            </a:r>
            <a:endParaRPr/>
          </a:p>
          <a:p>
            <a:pPr indent="-297180" lvl="0" marL="342900" rtl="0" algn="l">
              <a:lnSpc>
                <a:spcPct val="100000"/>
              </a:lnSpc>
              <a:spcBef>
                <a:spcPts val="640"/>
              </a:spcBef>
              <a:spcAft>
                <a:spcPts val="0"/>
              </a:spcAft>
              <a:buClr>
                <a:srgbClr val="002060"/>
              </a:buClr>
              <a:buSzPct val="100000"/>
              <a:buChar char="•"/>
            </a:pPr>
            <a:r>
              <a:rPr lang="en-GB"/>
              <a:t>Studying languages helps students:</a:t>
            </a:r>
            <a:endParaRPr/>
          </a:p>
          <a:p>
            <a:pPr indent="-245744" lvl="1" marL="742950" rtl="0" algn="l">
              <a:lnSpc>
                <a:spcPct val="100000"/>
              </a:lnSpc>
              <a:spcBef>
                <a:spcPts val="560"/>
              </a:spcBef>
              <a:spcAft>
                <a:spcPts val="0"/>
              </a:spcAft>
              <a:buClr>
                <a:srgbClr val="002060"/>
              </a:buClr>
              <a:buSzPct val="100000"/>
              <a:buChar char="–"/>
            </a:pPr>
            <a:r>
              <a:rPr lang="en-GB"/>
              <a:t>Develop an understanding of different cultures</a:t>
            </a:r>
            <a:endParaRPr/>
          </a:p>
          <a:p>
            <a:pPr indent="-245744" lvl="1" marL="742950" rtl="0" algn="l">
              <a:lnSpc>
                <a:spcPct val="100000"/>
              </a:lnSpc>
              <a:spcBef>
                <a:spcPts val="560"/>
              </a:spcBef>
              <a:spcAft>
                <a:spcPts val="0"/>
              </a:spcAft>
              <a:buClr>
                <a:srgbClr val="002060"/>
              </a:buClr>
              <a:buSzPct val="100000"/>
              <a:buChar char="–"/>
            </a:pPr>
            <a:r>
              <a:rPr lang="en-GB"/>
              <a:t>Improve their understanding of language, including English</a:t>
            </a:r>
            <a:endParaRPr/>
          </a:p>
          <a:p>
            <a:pPr indent="-245744" lvl="1" marL="742950" rtl="0" algn="l">
              <a:lnSpc>
                <a:spcPct val="100000"/>
              </a:lnSpc>
              <a:spcBef>
                <a:spcPts val="560"/>
              </a:spcBef>
              <a:spcAft>
                <a:spcPts val="0"/>
              </a:spcAft>
              <a:buClr>
                <a:srgbClr val="002060"/>
              </a:buClr>
              <a:buSzPct val="100000"/>
              <a:buChar char="–"/>
            </a:pPr>
            <a:r>
              <a:rPr lang="en-GB"/>
              <a:t>Think in an alternative way</a:t>
            </a:r>
            <a:endParaRPr/>
          </a:p>
          <a:p>
            <a:pPr indent="0" lvl="0" marL="0" rtl="0" algn="l">
              <a:lnSpc>
                <a:spcPct val="100000"/>
              </a:lnSpc>
              <a:spcBef>
                <a:spcPts val="560"/>
              </a:spcBef>
              <a:spcAft>
                <a:spcPts val="0"/>
              </a:spcAft>
              <a:buNone/>
            </a:pPr>
            <a:r>
              <a:t/>
            </a:r>
            <a:endParaRPr/>
          </a:p>
          <a:p>
            <a:pPr indent="-386080" lvl="0" marL="457200" rtl="0" algn="l">
              <a:lnSpc>
                <a:spcPct val="100000"/>
              </a:lnSpc>
              <a:spcBef>
                <a:spcPts val="560"/>
              </a:spcBef>
              <a:spcAft>
                <a:spcPts val="0"/>
              </a:spcAft>
              <a:buSzPct val="100000"/>
              <a:buChar char="•"/>
            </a:pPr>
            <a:r>
              <a:rPr lang="en-GB"/>
              <a:t>Language qualifications are some of the most valued qualifications by colleges and universities.</a:t>
            </a:r>
            <a:endParaRPr/>
          </a:p>
          <a:p>
            <a:pPr indent="-139700" lvl="0" marL="342900" rtl="0" algn="l">
              <a:lnSpc>
                <a:spcPct val="100000"/>
              </a:lnSpc>
              <a:spcBef>
                <a:spcPts val="640"/>
              </a:spcBef>
              <a:spcAft>
                <a:spcPts val="0"/>
              </a:spcAft>
              <a:buClr>
                <a:srgbClr val="002060"/>
              </a:buClr>
              <a:buSzPct val="100000"/>
              <a:buNone/>
            </a:pPr>
            <a:r>
              <a:t/>
            </a:r>
            <a:endParaRPr/>
          </a:p>
        </p:txBody>
      </p:sp>
      <p:sp>
        <p:nvSpPr>
          <p:cNvPr id="157" name="Google Shape;157;p13"/>
          <p:cNvSpPr txBox="1"/>
          <p:nvPr/>
        </p:nvSpPr>
        <p:spPr>
          <a:xfrm>
            <a:off x="-7732075" y="1400725"/>
            <a:ext cx="7499100" cy="493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solidFill>
                  <a:srgbClr val="222222"/>
                </a:solidFill>
                <a:highlight>
                  <a:srgbClr val="FFFFFF"/>
                </a:highlight>
              </a:rPr>
              <a:t>Jorge</a:t>
            </a:r>
            <a:endParaRPr sz="1100">
              <a:solidFill>
                <a:srgbClr val="222222"/>
              </a:solidFill>
              <a:highlight>
                <a:srgbClr val="FFFFFF"/>
              </a:highlight>
            </a:endParaRPr>
          </a:p>
          <a:p>
            <a:pPr indent="0" lvl="0" marL="0" rtl="0" algn="l">
              <a:spcBef>
                <a:spcPts val="0"/>
              </a:spcBef>
              <a:spcAft>
                <a:spcPts val="0"/>
              </a:spcAft>
              <a:buNone/>
            </a:pPr>
            <a:r>
              <a:t/>
            </a:r>
            <a:endParaRPr sz="1100">
              <a:solidFill>
                <a:srgbClr val="222222"/>
              </a:solidFill>
            </a:endParaRPr>
          </a:p>
          <a:p>
            <a:pPr indent="0" lvl="0" marL="0" rtl="0" algn="l">
              <a:spcBef>
                <a:spcPts val="0"/>
              </a:spcBef>
              <a:spcAft>
                <a:spcPts val="0"/>
              </a:spcAft>
              <a:buNone/>
            </a:pPr>
            <a:r>
              <a:rPr lang="en-GB" sz="1100">
                <a:solidFill>
                  <a:srgbClr val="222222"/>
                </a:solidFill>
              </a:rPr>
              <a:t>We will not make the 65% number public to parents - this is not in our interests.</a:t>
            </a:r>
            <a:endParaRPr sz="1100">
              <a:solidFill>
                <a:srgbClr val="222222"/>
              </a:solidFill>
            </a:endParaRPr>
          </a:p>
          <a:p>
            <a:pPr indent="0" lvl="0" marL="0" rtl="0" algn="l">
              <a:spcBef>
                <a:spcPts val="0"/>
              </a:spcBef>
              <a:spcAft>
                <a:spcPts val="0"/>
              </a:spcAft>
              <a:buNone/>
            </a:pPr>
            <a:r>
              <a:t/>
            </a:r>
            <a:endParaRPr sz="1100">
              <a:solidFill>
                <a:srgbClr val="222222"/>
              </a:solidFill>
            </a:endParaRPr>
          </a:p>
          <a:p>
            <a:pPr indent="0" lvl="0" marL="0" rtl="0" algn="l">
              <a:spcBef>
                <a:spcPts val="0"/>
              </a:spcBef>
              <a:spcAft>
                <a:spcPts val="0"/>
              </a:spcAft>
              <a:buNone/>
            </a:pPr>
            <a:r>
              <a:rPr lang="en-GB" sz="1100">
                <a:solidFill>
                  <a:srgbClr val="222222"/>
                </a:solidFill>
              </a:rPr>
              <a:t>We tell parents that learning a language</a:t>
            </a:r>
            <a:endParaRPr sz="1100">
              <a:solidFill>
                <a:srgbClr val="222222"/>
              </a:solidFill>
            </a:endParaRPr>
          </a:p>
          <a:p>
            <a:pPr indent="-298450" lvl="0" marL="457200" rtl="0" algn="l">
              <a:lnSpc>
                <a:spcPct val="115000"/>
              </a:lnSpc>
              <a:spcBef>
                <a:spcPts val="1000"/>
              </a:spcBef>
              <a:spcAft>
                <a:spcPts val="0"/>
              </a:spcAft>
              <a:buClr>
                <a:srgbClr val="222222"/>
              </a:buClr>
              <a:buSzPts val="1100"/>
              <a:buChar char="●"/>
            </a:pPr>
            <a:r>
              <a:rPr lang="en-GB" sz="1100">
                <a:solidFill>
                  <a:srgbClr val="222222"/>
                </a:solidFill>
              </a:rPr>
              <a:t>First and foremost is good for brain development.  Learning a language helps students think in a different way in a similar way that students have to learn to think differently in Maths compared to English.  This 'exercises' different parts of the brain and helps improve ongoing learning skills.</a:t>
            </a:r>
            <a:endParaRPr sz="1100">
              <a:solidFill>
                <a:srgbClr val="222222"/>
              </a:solidFill>
            </a:endParaRPr>
          </a:p>
          <a:p>
            <a:pPr indent="-298450" lvl="0" marL="457200" rtl="0" algn="l">
              <a:lnSpc>
                <a:spcPct val="115000"/>
              </a:lnSpc>
              <a:spcBef>
                <a:spcPts val="0"/>
              </a:spcBef>
              <a:spcAft>
                <a:spcPts val="0"/>
              </a:spcAft>
              <a:buClr>
                <a:srgbClr val="222222"/>
              </a:buClr>
              <a:buSzPts val="1100"/>
              <a:buChar char="●"/>
            </a:pPr>
            <a:r>
              <a:rPr lang="en-GB" sz="1100">
                <a:solidFill>
                  <a:srgbClr val="222222"/>
                </a:solidFill>
              </a:rPr>
              <a:t>It is also good for character development.  Character is developed through challenge and learning a language is challenging.  Going through that challenge with the nurture and support of our excellent languages team helps students realise that difficult challenges can be overcome and helps them develop growth mindset and grit.</a:t>
            </a:r>
            <a:endParaRPr sz="1100">
              <a:solidFill>
                <a:srgbClr val="222222"/>
              </a:solidFill>
            </a:endParaRPr>
          </a:p>
          <a:p>
            <a:pPr indent="-298450" lvl="0" marL="457200" rtl="0" algn="l">
              <a:lnSpc>
                <a:spcPct val="115000"/>
              </a:lnSpc>
              <a:spcBef>
                <a:spcPts val="0"/>
              </a:spcBef>
              <a:spcAft>
                <a:spcPts val="0"/>
              </a:spcAft>
              <a:buClr>
                <a:srgbClr val="222222"/>
              </a:buClr>
              <a:buSzPts val="1100"/>
              <a:buChar char="●"/>
            </a:pPr>
            <a:r>
              <a:rPr lang="en-GB" sz="1100">
                <a:solidFill>
                  <a:srgbClr val="222222"/>
                </a:solidFill>
              </a:rPr>
              <a:t>Learning a foreign language develops and understanding of language which benefits English - English has the biggest beneficial effect on other subjects and ongoing learning.</a:t>
            </a:r>
            <a:endParaRPr sz="1100">
              <a:solidFill>
                <a:srgbClr val="222222"/>
              </a:solidFill>
            </a:endParaRPr>
          </a:p>
          <a:p>
            <a:pPr indent="-298450" lvl="0" marL="457200" rtl="0" algn="l">
              <a:lnSpc>
                <a:spcPct val="115000"/>
              </a:lnSpc>
              <a:spcBef>
                <a:spcPts val="0"/>
              </a:spcBef>
              <a:spcAft>
                <a:spcPts val="0"/>
              </a:spcAft>
              <a:buClr>
                <a:srgbClr val="222222"/>
              </a:buClr>
              <a:buSzPts val="1100"/>
              <a:buChar char="●"/>
            </a:pPr>
            <a:r>
              <a:rPr lang="en-GB" sz="1100">
                <a:solidFill>
                  <a:srgbClr val="222222"/>
                </a:solidFill>
              </a:rPr>
              <a:t>Learning a foreign language helps develop understanding of other cultures which is important in our increasingly interconnected world.</a:t>
            </a:r>
            <a:endParaRPr sz="1100">
              <a:solidFill>
                <a:srgbClr val="222222"/>
              </a:solidFill>
            </a:endParaRPr>
          </a:p>
          <a:p>
            <a:pPr indent="-298450" lvl="0" marL="457200" rtl="0" algn="l">
              <a:lnSpc>
                <a:spcPct val="115000"/>
              </a:lnSpc>
              <a:spcBef>
                <a:spcPts val="0"/>
              </a:spcBef>
              <a:spcAft>
                <a:spcPts val="0"/>
              </a:spcAft>
              <a:buClr>
                <a:srgbClr val="222222"/>
              </a:buClr>
              <a:buSzPts val="1100"/>
              <a:buChar char="●"/>
            </a:pPr>
            <a:r>
              <a:rPr lang="en-GB" sz="1100">
                <a:solidFill>
                  <a:srgbClr val="222222"/>
                </a:solidFill>
              </a:rPr>
              <a:t>Language qualifications are some of the most valued qualifications by colleges and universities.</a:t>
            </a:r>
            <a:endParaRPr sz="1100">
              <a:solidFill>
                <a:srgbClr val="222222"/>
              </a:solidFill>
            </a:endParaRPr>
          </a:p>
          <a:p>
            <a:pPr indent="-298450" lvl="0" marL="457200" rtl="0" algn="l">
              <a:lnSpc>
                <a:spcPct val="115000"/>
              </a:lnSpc>
              <a:spcBef>
                <a:spcPts val="0"/>
              </a:spcBef>
              <a:spcAft>
                <a:spcPts val="0"/>
              </a:spcAft>
              <a:buClr>
                <a:srgbClr val="222222"/>
              </a:buClr>
              <a:buSzPts val="1100"/>
              <a:buChar char="●"/>
            </a:pPr>
            <a:r>
              <a:rPr lang="en-GB" sz="1100">
                <a:solidFill>
                  <a:srgbClr val="222222"/>
                </a:solidFill>
              </a:rPr>
              <a:t>In most developed countries, most students learn a foreign language until at least the age of 16.</a:t>
            </a:r>
            <a:endParaRPr sz="1100">
              <a:solidFill>
                <a:srgbClr val="222222"/>
              </a:solidFill>
            </a:endParaRPr>
          </a:p>
          <a:p>
            <a:pPr indent="0" lvl="0" marL="0" rtl="0" algn="l">
              <a:lnSpc>
                <a:spcPct val="115000"/>
              </a:lnSpc>
              <a:spcBef>
                <a:spcPts val="1000"/>
              </a:spcBef>
              <a:spcAft>
                <a:spcPts val="0"/>
              </a:spcAft>
              <a:buNone/>
            </a:pPr>
            <a:r>
              <a:rPr lang="en-GB" sz="1100">
                <a:solidFill>
                  <a:srgbClr val="222222"/>
                </a:solidFill>
              </a:rPr>
              <a:t>Furthermore the government, after a large and wide ranging review agreed with this view point and has put targets on to schools to increase Foreign Language uptake.  In most schools Foreign Languages already occupy part of the curriculum for most students up to age 16.  If the government continues with its targets, which it looks as if it will do, not having a Foreign Language GCSE will become unusual.</a:t>
            </a:r>
            <a:endParaRPr sz="1100">
              <a:solidFill>
                <a:srgbClr val="222222"/>
              </a:solidFill>
            </a:endParaRPr>
          </a:p>
          <a:p>
            <a:pPr indent="0" lvl="0" marL="0" rtl="0" algn="l">
              <a:spcBef>
                <a:spcPts val="0"/>
              </a:spcBef>
              <a:spcAft>
                <a:spcPts val="0"/>
              </a:spcAft>
              <a:buNone/>
            </a:pPr>
            <a:r>
              <a:t/>
            </a:r>
            <a:endParaRPr sz="1100">
              <a:solidFill>
                <a:srgbClr val="222222"/>
              </a:solidFill>
            </a:endParaRPr>
          </a:p>
          <a:p>
            <a:pPr indent="0" lvl="0" marL="0" rtl="0" algn="l">
              <a:spcBef>
                <a:spcPts val="0"/>
              </a:spcBef>
              <a:spcAft>
                <a:spcPts val="0"/>
              </a:spcAft>
              <a:buNone/>
            </a:pPr>
            <a:r>
              <a:rPr lang="en-GB" sz="1100">
                <a:solidFill>
                  <a:srgbClr val="222222"/>
                </a:solidFill>
              </a:rPr>
              <a:t>Andrew</a:t>
            </a:r>
            <a:endParaRPr sz="1100">
              <a:solidFill>
                <a:srgbClr val="22222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4"/>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2060"/>
              </a:buClr>
              <a:buSzPts val="3200"/>
              <a:buNone/>
            </a:pPr>
            <a:r>
              <a:rPr i="1" lang="en-GB"/>
              <a:t>Students cannot study the following combinations.</a:t>
            </a:r>
            <a:endParaRPr/>
          </a:p>
          <a:p>
            <a:pPr indent="-342900" lvl="0" marL="342900" rtl="0" algn="l">
              <a:lnSpc>
                <a:spcPct val="100000"/>
              </a:lnSpc>
              <a:spcBef>
                <a:spcPts val="640"/>
              </a:spcBef>
              <a:spcAft>
                <a:spcPts val="0"/>
              </a:spcAft>
              <a:buClr>
                <a:srgbClr val="002060"/>
              </a:buClr>
              <a:buSzPts val="3200"/>
              <a:buChar char="•"/>
            </a:pPr>
            <a:r>
              <a:rPr lang="en-GB"/>
              <a:t>Computer Science and Creative iMedia</a:t>
            </a:r>
            <a:endParaRPr/>
          </a:p>
          <a:p>
            <a:pPr indent="-342900" lvl="0" marL="342900" rtl="0" algn="l">
              <a:lnSpc>
                <a:spcPct val="100000"/>
              </a:lnSpc>
              <a:spcBef>
                <a:spcPts val="640"/>
              </a:spcBef>
              <a:spcAft>
                <a:spcPts val="0"/>
              </a:spcAft>
              <a:buClr>
                <a:srgbClr val="002060"/>
              </a:buClr>
              <a:buSzPts val="3200"/>
              <a:buChar char="•"/>
            </a:pPr>
            <a:r>
              <a:rPr lang="en-GB"/>
              <a:t>Business Enterprise BTEC and Business Studies GCSE</a:t>
            </a:r>
            <a:endParaRPr/>
          </a:p>
          <a:p>
            <a:pPr indent="-342900" lvl="0" marL="342900" rtl="0" algn="l">
              <a:lnSpc>
                <a:spcPct val="100000"/>
              </a:lnSpc>
              <a:spcBef>
                <a:spcPts val="640"/>
              </a:spcBef>
              <a:spcAft>
                <a:spcPts val="0"/>
              </a:spcAft>
              <a:buClr>
                <a:srgbClr val="002060"/>
              </a:buClr>
              <a:buSzPts val="3200"/>
              <a:buChar char="•"/>
            </a:pPr>
            <a:r>
              <a:rPr lang="en-GB"/>
              <a:t>GCSE PE and Cambridge National Sports Studies</a:t>
            </a:r>
            <a:endParaRPr/>
          </a:p>
          <a:p>
            <a:pPr indent="-342900" lvl="0" marL="342900" rtl="0" algn="l">
              <a:lnSpc>
                <a:spcPct val="100000"/>
              </a:lnSpc>
              <a:spcBef>
                <a:spcPts val="640"/>
              </a:spcBef>
              <a:spcAft>
                <a:spcPts val="0"/>
              </a:spcAft>
              <a:buClr>
                <a:srgbClr val="002060"/>
              </a:buClr>
              <a:buSzPts val="3200"/>
              <a:buChar char="•"/>
            </a:pPr>
            <a:r>
              <a:rPr lang="en-GB"/>
              <a:t>More than one of DT (WMP), DT (PCB) and DT (Textiles)</a:t>
            </a:r>
            <a:endParaRPr/>
          </a:p>
        </p:txBody>
      </p:sp>
      <p:sp>
        <p:nvSpPr>
          <p:cNvPr id="163" name="Google Shape;163;p14"/>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Forbidden combinations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5"/>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fontScale="70000" lnSpcReduction="20000"/>
          </a:bodyPr>
          <a:lstStyle/>
          <a:p>
            <a:pPr indent="-281940" lvl="0" marL="342900" rtl="0" algn="l">
              <a:lnSpc>
                <a:spcPct val="100000"/>
              </a:lnSpc>
              <a:spcBef>
                <a:spcPts val="0"/>
              </a:spcBef>
              <a:spcAft>
                <a:spcPts val="0"/>
              </a:spcAft>
              <a:buClr>
                <a:srgbClr val="002060"/>
              </a:buClr>
              <a:buSzPct val="100000"/>
              <a:buChar char="•"/>
            </a:pPr>
            <a:r>
              <a:rPr lang="en-GB"/>
              <a:t>Students will receive an email to register with ‘SIMS online’ tomorrow (</a:t>
            </a:r>
            <a:r>
              <a:rPr b="1" lang="en-GB"/>
              <a:t>20th</a:t>
            </a:r>
            <a:r>
              <a:rPr b="1" lang="en-GB"/>
              <a:t> January)</a:t>
            </a:r>
            <a:endParaRPr b="1"/>
          </a:p>
          <a:p>
            <a:pPr indent="0" lvl="0" marL="457200" rtl="0" algn="l">
              <a:lnSpc>
                <a:spcPct val="100000"/>
              </a:lnSpc>
              <a:spcBef>
                <a:spcPts val="0"/>
              </a:spcBef>
              <a:spcAft>
                <a:spcPts val="0"/>
              </a:spcAft>
              <a:buNone/>
            </a:pPr>
            <a:r>
              <a:t/>
            </a:r>
            <a:endParaRPr b="1"/>
          </a:p>
          <a:p>
            <a:pPr indent="-281940" lvl="0" marL="342900" rtl="0" algn="l">
              <a:lnSpc>
                <a:spcPct val="100000"/>
              </a:lnSpc>
              <a:spcBef>
                <a:spcPts val="0"/>
              </a:spcBef>
              <a:spcAft>
                <a:spcPts val="0"/>
              </a:spcAft>
              <a:buSzPct val="100000"/>
              <a:buChar char="•"/>
            </a:pPr>
            <a:r>
              <a:rPr b="1" lang="en-GB"/>
              <a:t>This is not the email they use to login to SIMS online once registered.  </a:t>
            </a:r>
            <a:r>
              <a:rPr lang="en-GB"/>
              <a:t>To login on future occasions they go to </a:t>
            </a:r>
            <a:r>
              <a:rPr lang="en-GB" u="sng">
                <a:solidFill>
                  <a:schemeClr val="hlink"/>
                </a:solidFill>
                <a:hlinkClick r:id="rId3"/>
              </a:rPr>
              <a:t>https://sts.sims.co.uk/login</a:t>
            </a:r>
            <a:endParaRPr/>
          </a:p>
          <a:p>
            <a:pPr indent="0" lvl="0" marL="457200" rtl="0" algn="l">
              <a:lnSpc>
                <a:spcPct val="100000"/>
              </a:lnSpc>
              <a:spcBef>
                <a:spcPts val="0"/>
              </a:spcBef>
              <a:spcAft>
                <a:spcPts val="0"/>
              </a:spcAft>
              <a:buNone/>
            </a:pPr>
            <a:r>
              <a:t/>
            </a:r>
            <a:endParaRPr/>
          </a:p>
          <a:p>
            <a:pPr indent="-281940" lvl="0" marL="342900" rtl="0" algn="l">
              <a:lnSpc>
                <a:spcPct val="100000"/>
              </a:lnSpc>
              <a:spcBef>
                <a:spcPts val="640"/>
              </a:spcBef>
              <a:spcAft>
                <a:spcPts val="0"/>
              </a:spcAft>
              <a:buClr>
                <a:srgbClr val="002060"/>
              </a:buClr>
              <a:buSzPct val="100000"/>
              <a:buChar char="•"/>
            </a:pPr>
            <a:r>
              <a:rPr lang="en-GB"/>
              <a:t>They then choose their options by clicking on them on screen.</a:t>
            </a:r>
            <a:endParaRPr/>
          </a:p>
          <a:p>
            <a:pPr indent="0" lvl="0" marL="457200" rtl="0" algn="l">
              <a:lnSpc>
                <a:spcPct val="100000"/>
              </a:lnSpc>
              <a:spcBef>
                <a:spcPts val="640"/>
              </a:spcBef>
              <a:spcAft>
                <a:spcPts val="0"/>
              </a:spcAft>
              <a:buNone/>
            </a:pPr>
            <a:r>
              <a:t/>
            </a:r>
            <a:endParaRPr/>
          </a:p>
          <a:p>
            <a:pPr indent="-281940" lvl="0" marL="342900" rtl="0" algn="l">
              <a:lnSpc>
                <a:spcPct val="100000"/>
              </a:lnSpc>
              <a:spcBef>
                <a:spcPts val="640"/>
              </a:spcBef>
              <a:spcAft>
                <a:spcPts val="0"/>
              </a:spcAft>
              <a:buClr>
                <a:srgbClr val="002060"/>
              </a:buClr>
              <a:buSzPct val="100000"/>
              <a:buChar char="•"/>
            </a:pPr>
            <a:r>
              <a:rPr lang="en-GB"/>
              <a:t>They can do it on any internet device.</a:t>
            </a:r>
            <a:endParaRPr/>
          </a:p>
          <a:p>
            <a:pPr indent="0" lvl="0" marL="457200" rtl="0" algn="l">
              <a:lnSpc>
                <a:spcPct val="100000"/>
              </a:lnSpc>
              <a:spcBef>
                <a:spcPts val="640"/>
              </a:spcBef>
              <a:spcAft>
                <a:spcPts val="0"/>
              </a:spcAft>
              <a:buNone/>
            </a:pPr>
            <a:r>
              <a:t/>
            </a:r>
            <a:endParaRPr/>
          </a:p>
          <a:p>
            <a:pPr indent="-281940" lvl="0" marL="342900" rtl="0" algn="l">
              <a:lnSpc>
                <a:spcPct val="100000"/>
              </a:lnSpc>
              <a:spcBef>
                <a:spcPts val="640"/>
              </a:spcBef>
              <a:spcAft>
                <a:spcPts val="0"/>
              </a:spcAft>
              <a:buClr>
                <a:srgbClr val="002060"/>
              </a:buClr>
              <a:buSzPct val="100000"/>
              <a:buChar char="•"/>
            </a:pPr>
            <a:r>
              <a:rPr lang="en-GB"/>
              <a:t>They can change their mind as many times as they like up until the deadline  of </a:t>
            </a:r>
            <a:r>
              <a:rPr b="1" lang="en-GB"/>
              <a:t>February 18</a:t>
            </a:r>
            <a:r>
              <a:rPr b="1" baseline="30000" lang="en-GB"/>
              <a:t>th</a:t>
            </a:r>
            <a:r>
              <a:rPr b="1" lang="en-GB"/>
              <a:t>.</a:t>
            </a:r>
            <a:endParaRPr b="1"/>
          </a:p>
          <a:p>
            <a:pPr indent="-139700" lvl="0" marL="342900" rtl="0" algn="l">
              <a:lnSpc>
                <a:spcPct val="100000"/>
              </a:lnSpc>
              <a:spcBef>
                <a:spcPts val="640"/>
              </a:spcBef>
              <a:spcAft>
                <a:spcPts val="0"/>
              </a:spcAft>
              <a:buClr>
                <a:srgbClr val="002060"/>
              </a:buClr>
              <a:buSzPct val="100000"/>
              <a:buNone/>
            </a:pPr>
            <a:r>
              <a:t/>
            </a:r>
            <a:endParaRPr/>
          </a:p>
        </p:txBody>
      </p:sp>
      <p:sp>
        <p:nvSpPr>
          <p:cNvPr id="170" name="Google Shape;170;p15"/>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Choosing options online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6"/>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Choosing options online</a:t>
            </a:r>
            <a:endParaRPr/>
          </a:p>
        </p:txBody>
      </p:sp>
      <p:pic>
        <p:nvPicPr>
          <p:cNvPr id="176" name="Google Shape;176;p16"/>
          <p:cNvPicPr preferRelativeResize="0"/>
          <p:nvPr/>
        </p:nvPicPr>
        <p:blipFill rotWithShape="1">
          <a:blip r:embed="rId3">
            <a:alphaModFix/>
          </a:blip>
          <a:srcRect b="0" l="0" r="0" t="0"/>
          <a:stretch/>
        </p:blipFill>
        <p:spPr>
          <a:xfrm>
            <a:off x="152400" y="1115023"/>
            <a:ext cx="8839201" cy="51318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7"/>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Making Choices</a:t>
            </a:r>
            <a:endParaRPr/>
          </a:p>
        </p:txBody>
      </p:sp>
      <p:pic>
        <p:nvPicPr>
          <p:cNvPr id="182" name="Google Shape;182;p17"/>
          <p:cNvPicPr preferRelativeResize="0"/>
          <p:nvPr/>
        </p:nvPicPr>
        <p:blipFill rotWithShape="1">
          <a:blip r:embed="rId3">
            <a:alphaModFix/>
          </a:blip>
          <a:srcRect b="0" l="0" r="0" t="0"/>
          <a:stretch/>
        </p:blipFill>
        <p:spPr>
          <a:xfrm>
            <a:off x="-16148" y="1196752"/>
            <a:ext cx="9160148" cy="48245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8"/>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Making Choices</a:t>
            </a:r>
            <a:endParaRPr/>
          </a:p>
        </p:txBody>
      </p:sp>
      <p:pic>
        <p:nvPicPr>
          <p:cNvPr id="188" name="Google Shape;188;p18"/>
          <p:cNvPicPr preferRelativeResize="0"/>
          <p:nvPr/>
        </p:nvPicPr>
        <p:blipFill rotWithShape="1">
          <a:blip r:embed="rId3">
            <a:alphaModFix/>
          </a:blip>
          <a:srcRect b="0" l="0" r="50768" t="0"/>
          <a:stretch/>
        </p:blipFill>
        <p:spPr>
          <a:xfrm>
            <a:off x="7074349" y="1374170"/>
            <a:ext cx="1217354" cy="2163620"/>
          </a:xfrm>
          <a:prstGeom prst="rect">
            <a:avLst/>
          </a:prstGeom>
          <a:noFill/>
          <a:ln>
            <a:noFill/>
          </a:ln>
        </p:spPr>
      </p:pic>
      <p:pic>
        <p:nvPicPr>
          <p:cNvPr id="189" name="Google Shape;189;p18"/>
          <p:cNvPicPr preferRelativeResize="0"/>
          <p:nvPr/>
        </p:nvPicPr>
        <p:blipFill rotWithShape="1">
          <a:blip r:embed="rId4">
            <a:alphaModFix/>
          </a:blip>
          <a:srcRect b="0" l="52419" r="986" t="0"/>
          <a:stretch/>
        </p:blipFill>
        <p:spPr>
          <a:xfrm>
            <a:off x="539552" y="1374170"/>
            <a:ext cx="1152128" cy="2163620"/>
          </a:xfrm>
          <a:prstGeom prst="rect">
            <a:avLst/>
          </a:prstGeom>
          <a:noFill/>
          <a:ln>
            <a:noFill/>
          </a:ln>
        </p:spPr>
      </p:pic>
      <p:sp>
        <p:nvSpPr>
          <p:cNvPr id="190" name="Google Shape;190;p18"/>
          <p:cNvSpPr txBox="1"/>
          <p:nvPr/>
        </p:nvSpPr>
        <p:spPr>
          <a:xfrm>
            <a:off x="539552" y="3645024"/>
            <a:ext cx="3672408"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Calibri"/>
                <a:ea typeface="Calibri"/>
                <a:cs typeface="Calibri"/>
                <a:sym typeface="Calibri"/>
              </a:rPr>
              <a:t>My child has a clear idea about their future plans: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2800"/>
              <a:buFont typeface="Arial"/>
              <a:buChar char="•"/>
            </a:pPr>
            <a:r>
              <a:rPr b="0" i="0" lang="en-GB" sz="2800" u="none" cap="none" strike="noStrike">
                <a:solidFill>
                  <a:schemeClr val="dk1"/>
                </a:solidFill>
                <a:latin typeface="Calibri"/>
                <a:ea typeface="Calibri"/>
                <a:cs typeface="Calibri"/>
                <a:sym typeface="Calibri"/>
              </a:rPr>
              <a:t>Choose subjects that will support this interest</a:t>
            </a:r>
            <a:endParaRPr b="0" i="0" sz="1400" u="none" cap="none" strike="noStrike">
              <a:solidFill>
                <a:srgbClr val="000000"/>
              </a:solidFill>
              <a:latin typeface="Arial"/>
              <a:ea typeface="Arial"/>
              <a:cs typeface="Arial"/>
              <a:sym typeface="Arial"/>
            </a:endParaRPr>
          </a:p>
        </p:txBody>
      </p:sp>
      <p:sp>
        <p:nvSpPr>
          <p:cNvPr id="191" name="Google Shape;191;p18"/>
          <p:cNvSpPr txBox="1"/>
          <p:nvPr/>
        </p:nvSpPr>
        <p:spPr>
          <a:xfrm>
            <a:off x="5076056" y="3645024"/>
            <a:ext cx="3672408"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Calibri"/>
                <a:ea typeface="Calibri"/>
                <a:cs typeface="Calibri"/>
                <a:sym typeface="Calibri"/>
              </a:rPr>
              <a:t>My child is not sure about future plans: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2800"/>
              <a:buFont typeface="Arial"/>
              <a:buChar char="•"/>
            </a:pPr>
            <a:r>
              <a:rPr b="0" i="0" lang="en-GB" sz="2800" u="none" cap="none" strike="noStrike">
                <a:solidFill>
                  <a:schemeClr val="dk1"/>
                </a:solidFill>
                <a:latin typeface="Calibri"/>
                <a:ea typeface="Calibri"/>
                <a:cs typeface="Calibri"/>
                <a:sym typeface="Calibri"/>
              </a:rPr>
              <a:t>Choose a range of subjects to keep options open</a:t>
            </a:r>
            <a:endParaRPr b="0" i="0" sz="1400" u="none" cap="none" strike="noStrike">
              <a:solidFill>
                <a:srgbClr val="000000"/>
              </a:solidFill>
              <a:latin typeface="Arial"/>
              <a:ea typeface="Arial"/>
              <a:cs typeface="Arial"/>
              <a:sym typeface="Arial"/>
            </a:endParaRPr>
          </a:p>
        </p:txBody>
      </p:sp>
      <p:sp>
        <p:nvSpPr>
          <p:cNvPr id="192" name="Google Shape;192;p18"/>
          <p:cNvSpPr/>
          <p:nvPr/>
        </p:nvSpPr>
        <p:spPr>
          <a:xfrm>
            <a:off x="1907704" y="1994315"/>
            <a:ext cx="1391728"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1" i="0" lang="en-GB" sz="5400" u="none" cap="none" strike="noStrike">
                <a:solidFill>
                  <a:srgbClr val="E5B8B7"/>
                </a:solidFill>
                <a:latin typeface="Calibri"/>
                <a:ea typeface="Calibri"/>
                <a:cs typeface="Calibri"/>
                <a:sym typeface="Calibri"/>
              </a:rPr>
              <a:t>20%</a:t>
            </a:r>
            <a:endParaRPr b="1" i="0" sz="5400" u="none" cap="none" strike="noStrike">
              <a:solidFill>
                <a:srgbClr val="E5B8B7"/>
              </a:solidFill>
              <a:latin typeface="Calibri"/>
              <a:ea typeface="Calibri"/>
              <a:cs typeface="Calibri"/>
              <a:sym typeface="Calibri"/>
            </a:endParaRPr>
          </a:p>
        </p:txBody>
      </p:sp>
      <p:sp>
        <p:nvSpPr>
          <p:cNvPr id="193" name="Google Shape;193;p18"/>
          <p:cNvSpPr/>
          <p:nvPr/>
        </p:nvSpPr>
        <p:spPr>
          <a:xfrm>
            <a:off x="5521479" y="2019350"/>
            <a:ext cx="1391728"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1" i="0" lang="en-GB" sz="5400" u="none" cap="none" strike="noStrike">
                <a:solidFill>
                  <a:srgbClr val="E5B8B7"/>
                </a:solidFill>
                <a:latin typeface="Calibri"/>
                <a:ea typeface="Calibri"/>
                <a:cs typeface="Calibri"/>
                <a:sym typeface="Calibri"/>
              </a:rPr>
              <a:t>80%</a:t>
            </a:r>
            <a:endParaRPr b="1" i="0" sz="5400" u="none" cap="none" strike="noStrike">
              <a:solidFill>
                <a:srgbClr val="E5B8B7"/>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9"/>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2"/>
              </a:buClr>
              <a:buSzPts val="3200"/>
              <a:buChar char="•"/>
            </a:pPr>
            <a:r>
              <a:rPr lang="en-GB">
                <a:solidFill>
                  <a:schemeClr val="dk2"/>
                </a:solidFill>
              </a:rPr>
              <a:t>The chosen subjects will be studied for the next three years. Therefore it is important for your child to consider:</a:t>
            </a:r>
            <a:endParaRPr>
              <a:solidFill>
                <a:schemeClr val="dk2"/>
              </a:solidFill>
            </a:endParaRPr>
          </a:p>
          <a:p>
            <a:pPr indent="-285750" lvl="1" marL="742950" rtl="0" algn="l">
              <a:lnSpc>
                <a:spcPct val="100000"/>
              </a:lnSpc>
              <a:spcBef>
                <a:spcPts val="560"/>
              </a:spcBef>
              <a:spcAft>
                <a:spcPts val="0"/>
              </a:spcAft>
              <a:buClr>
                <a:schemeClr val="dk2"/>
              </a:buClr>
              <a:buSzPts val="2800"/>
              <a:buChar char="–"/>
            </a:pPr>
            <a:r>
              <a:rPr lang="en-GB">
                <a:solidFill>
                  <a:schemeClr val="dk2"/>
                </a:solidFill>
              </a:rPr>
              <a:t>What your child really loves doing and gets the most enjoyment from?</a:t>
            </a:r>
            <a:endParaRPr>
              <a:solidFill>
                <a:schemeClr val="dk2"/>
              </a:solidFill>
            </a:endParaRPr>
          </a:p>
          <a:p>
            <a:pPr indent="-285750" lvl="1" marL="742950" rtl="0" algn="l">
              <a:lnSpc>
                <a:spcPct val="100000"/>
              </a:lnSpc>
              <a:spcBef>
                <a:spcPts val="560"/>
              </a:spcBef>
              <a:spcAft>
                <a:spcPts val="0"/>
              </a:spcAft>
              <a:buClr>
                <a:schemeClr val="dk2"/>
              </a:buClr>
              <a:buSzPts val="2800"/>
              <a:buChar char="–"/>
            </a:pPr>
            <a:r>
              <a:rPr lang="en-GB">
                <a:solidFill>
                  <a:schemeClr val="dk2"/>
                </a:solidFill>
              </a:rPr>
              <a:t>Where your child has worked well to master skills so far?</a:t>
            </a:r>
            <a:endParaRPr>
              <a:solidFill>
                <a:schemeClr val="dk2"/>
              </a:solidFill>
            </a:endParaRPr>
          </a:p>
          <a:p>
            <a:pPr indent="-285750" lvl="1" marL="742950" rtl="0" algn="l">
              <a:lnSpc>
                <a:spcPct val="100000"/>
              </a:lnSpc>
              <a:spcBef>
                <a:spcPts val="560"/>
              </a:spcBef>
              <a:spcAft>
                <a:spcPts val="0"/>
              </a:spcAft>
              <a:buClr>
                <a:schemeClr val="dk2"/>
              </a:buClr>
              <a:buSzPts val="2800"/>
              <a:buChar char="–"/>
            </a:pPr>
            <a:r>
              <a:rPr lang="en-GB">
                <a:solidFill>
                  <a:schemeClr val="dk2"/>
                </a:solidFill>
              </a:rPr>
              <a:t>What style of learning your child learns well from?</a:t>
            </a:r>
            <a:endParaRPr>
              <a:solidFill>
                <a:schemeClr val="dk2"/>
              </a:solidFill>
            </a:endParaRPr>
          </a:p>
        </p:txBody>
      </p:sp>
      <p:sp>
        <p:nvSpPr>
          <p:cNvPr id="199" name="Google Shape;199;p19"/>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Making Choices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2"/>
          <p:cNvSpPr txBox="1"/>
          <p:nvPr>
            <p:ph idx="1" type="body"/>
          </p:nvPr>
        </p:nvSpPr>
        <p:spPr>
          <a:xfrm>
            <a:off x="457200" y="1256184"/>
            <a:ext cx="8229600" cy="4641300"/>
          </a:xfrm>
          <a:prstGeom prst="rect">
            <a:avLst/>
          </a:prstGeom>
          <a:noFill/>
          <a:ln>
            <a:noFill/>
          </a:ln>
        </p:spPr>
        <p:txBody>
          <a:bodyPr anchorCtr="0" anchor="t" bIns="45700" lIns="91425" spcFirstLastPara="1" rIns="91425" wrap="square" tIns="45700">
            <a:normAutofit fontScale="92500" lnSpcReduction="20000"/>
          </a:bodyPr>
          <a:lstStyle/>
          <a:p>
            <a:pPr indent="-331089" lvl="0" marL="342900" rtl="0" algn="l">
              <a:lnSpc>
                <a:spcPct val="100000"/>
              </a:lnSpc>
              <a:spcBef>
                <a:spcPts val="0"/>
              </a:spcBef>
              <a:spcAft>
                <a:spcPts val="0"/>
              </a:spcAft>
              <a:buClr>
                <a:srgbClr val="002060"/>
              </a:buClr>
              <a:buSzPct val="100000"/>
              <a:buChar char="•"/>
            </a:pPr>
            <a:r>
              <a:rPr lang="en-GB" sz="2480"/>
              <a:t>An important and hugely exciting time – the first time students and home take charge of subject choices.</a:t>
            </a:r>
            <a:endParaRPr sz="2480"/>
          </a:p>
          <a:p>
            <a:pPr indent="-331089" lvl="0" marL="342900" rtl="0" algn="l">
              <a:lnSpc>
                <a:spcPct val="100000"/>
              </a:lnSpc>
              <a:spcBef>
                <a:spcPts val="496"/>
              </a:spcBef>
              <a:spcAft>
                <a:spcPts val="0"/>
              </a:spcAft>
              <a:buClr>
                <a:srgbClr val="002060"/>
              </a:buClr>
              <a:buSzPct val="100000"/>
              <a:buChar char="•"/>
            </a:pPr>
            <a:r>
              <a:rPr lang="en-GB" sz="2480"/>
              <a:t>Be reassured by our experience in giving guidance and advice</a:t>
            </a:r>
            <a:endParaRPr/>
          </a:p>
          <a:p>
            <a:pPr indent="-331089" lvl="0" marL="342900" rtl="0" algn="l">
              <a:lnSpc>
                <a:spcPct val="100000"/>
              </a:lnSpc>
              <a:spcBef>
                <a:spcPts val="496"/>
              </a:spcBef>
              <a:spcAft>
                <a:spcPts val="0"/>
              </a:spcAft>
              <a:buClr>
                <a:srgbClr val="002060"/>
              </a:buClr>
              <a:buSzPct val="100000"/>
              <a:buChar char="•"/>
            </a:pPr>
            <a:r>
              <a:rPr lang="en-GB" sz="2480"/>
              <a:t>It may seem too early now – not by the end of the year!</a:t>
            </a:r>
            <a:endParaRPr/>
          </a:p>
          <a:p>
            <a:pPr indent="-331089" lvl="0" marL="342900" rtl="0" algn="l">
              <a:lnSpc>
                <a:spcPct val="100000"/>
              </a:lnSpc>
              <a:spcBef>
                <a:spcPts val="496"/>
              </a:spcBef>
              <a:spcAft>
                <a:spcPts val="0"/>
              </a:spcAft>
              <a:buClr>
                <a:srgbClr val="002060"/>
              </a:buClr>
              <a:buSzPct val="100000"/>
              <a:buChar char="•"/>
            </a:pPr>
            <a:r>
              <a:rPr lang="en-GB" sz="2480"/>
              <a:t>This evening, the booklet and website are starting points for advice – where else?</a:t>
            </a:r>
            <a:endParaRPr/>
          </a:p>
          <a:p>
            <a:pPr indent="-331089" lvl="0" marL="342900" rtl="0" algn="l">
              <a:lnSpc>
                <a:spcPct val="100000"/>
              </a:lnSpc>
              <a:spcBef>
                <a:spcPts val="496"/>
              </a:spcBef>
              <a:spcAft>
                <a:spcPts val="0"/>
              </a:spcAft>
              <a:buClr>
                <a:srgbClr val="002060"/>
              </a:buClr>
              <a:buSzPct val="100000"/>
              <a:buChar char="•"/>
            </a:pPr>
            <a:r>
              <a:rPr lang="en-GB" sz="2480"/>
              <a:t>Try to look forward – and choose to support these routes.</a:t>
            </a:r>
            <a:endParaRPr/>
          </a:p>
          <a:p>
            <a:pPr indent="-331089" lvl="0" marL="342900" rtl="0" algn="l">
              <a:lnSpc>
                <a:spcPct val="100000"/>
              </a:lnSpc>
              <a:spcBef>
                <a:spcPts val="496"/>
              </a:spcBef>
              <a:spcAft>
                <a:spcPts val="0"/>
              </a:spcAft>
              <a:buClr>
                <a:srgbClr val="002060"/>
              </a:buClr>
              <a:buSzPct val="100000"/>
              <a:buChar char="•"/>
            </a:pPr>
            <a:r>
              <a:rPr lang="en-GB" sz="2480"/>
              <a:t>Try to rule out as few pathways as possible. Broad and balanced. </a:t>
            </a:r>
            <a:endParaRPr/>
          </a:p>
          <a:p>
            <a:pPr indent="-331089" lvl="0" marL="342900" rtl="0" algn="l">
              <a:lnSpc>
                <a:spcPct val="100000"/>
              </a:lnSpc>
              <a:spcBef>
                <a:spcPts val="496"/>
              </a:spcBef>
              <a:spcAft>
                <a:spcPts val="0"/>
              </a:spcAft>
              <a:buClr>
                <a:srgbClr val="002060"/>
              </a:buClr>
              <a:buSzPct val="100000"/>
              <a:buChar char="•"/>
            </a:pPr>
            <a:r>
              <a:rPr lang="en-GB" sz="2480"/>
              <a:t>Don’t worry if you don’t know – or keep changing your mind. </a:t>
            </a:r>
            <a:endParaRPr/>
          </a:p>
          <a:p>
            <a:pPr indent="-185420" lvl="0" marL="342900" rtl="0" algn="l">
              <a:lnSpc>
                <a:spcPct val="80000"/>
              </a:lnSpc>
              <a:spcBef>
                <a:spcPts val="496"/>
              </a:spcBef>
              <a:spcAft>
                <a:spcPts val="0"/>
              </a:spcAft>
              <a:buClr>
                <a:srgbClr val="002060"/>
              </a:buClr>
              <a:buSzPct val="100000"/>
              <a:buNone/>
            </a:pPr>
            <a:r>
              <a:t/>
            </a:r>
            <a:endParaRPr sz="2480"/>
          </a:p>
        </p:txBody>
      </p:sp>
      <p:sp>
        <p:nvSpPr>
          <p:cNvPr id="83" name="Google Shape;83;p2"/>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Welcome from Mrs Nicol</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10eeb465747_0_18"/>
          <p:cNvSpPr txBox="1"/>
          <p:nvPr>
            <p:ph type="title"/>
          </p:nvPr>
        </p:nvSpPr>
        <p:spPr>
          <a:xfrm>
            <a:off x="1177280" y="118139"/>
            <a:ext cx="7859100" cy="844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GB"/>
              <a:t>Further pathways information</a:t>
            </a:r>
            <a:endParaRPr/>
          </a:p>
        </p:txBody>
      </p:sp>
      <p:pic>
        <p:nvPicPr>
          <p:cNvPr id="206" name="Google Shape;206;g10eeb465747_0_18"/>
          <p:cNvPicPr preferRelativeResize="0"/>
          <p:nvPr/>
        </p:nvPicPr>
        <p:blipFill>
          <a:blip r:embed="rId3">
            <a:alphaModFix/>
          </a:blip>
          <a:stretch>
            <a:fillRect/>
          </a:stretch>
        </p:blipFill>
        <p:spPr>
          <a:xfrm>
            <a:off x="1102650" y="1585673"/>
            <a:ext cx="3254374" cy="1921701"/>
          </a:xfrm>
          <a:prstGeom prst="rect">
            <a:avLst/>
          </a:prstGeom>
          <a:noFill/>
          <a:ln>
            <a:noFill/>
          </a:ln>
        </p:spPr>
      </p:pic>
      <p:sp>
        <p:nvSpPr>
          <p:cNvPr id="207" name="Google Shape;207;g10eeb465747_0_18"/>
          <p:cNvSpPr txBox="1"/>
          <p:nvPr/>
        </p:nvSpPr>
        <p:spPr>
          <a:xfrm>
            <a:off x="1118550" y="3754700"/>
            <a:ext cx="32385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Open Sans"/>
                <a:ea typeface="Open Sans"/>
                <a:cs typeface="Open Sans"/>
                <a:sym typeface="Open Sans"/>
              </a:rPr>
              <a:t>Informed choices</a:t>
            </a:r>
            <a:r>
              <a:rPr lang="en-GB">
                <a:latin typeface="Open Sans"/>
                <a:ea typeface="Open Sans"/>
                <a:cs typeface="Open Sans"/>
                <a:sym typeface="Open Sans"/>
              </a:rPr>
              <a:t> lets you know what subject combinations at A-level work for </a:t>
            </a:r>
            <a:r>
              <a:rPr lang="en-GB">
                <a:latin typeface="Open Sans"/>
                <a:ea typeface="Open Sans"/>
                <a:cs typeface="Open Sans"/>
                <a:sym typeface="Open Sans"/>
              </a:rPr>
              <a:t>particular</a:t>
            </a:r>
            <a:r>
              <a:rPr lang="en-GB">
                <a:latin typeface="Open Sans"/>
                <a:ea typeface="Open Sans"/>
                <a:cs typeface="Open Sans"/>
                <a:sym typeface="Open Sans"/>
              </a:rPr>
              <a:t> degrees.</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u="sng">
                <a:solidFill>
                  <a:schemeClr val="hlink"/>
                </a:solidFill>
                <a:latin typeface="Open Sans"/>
                <a:ea typeface="Open Sans"/>
                <a:cs typeface="Open Sans"/>
                <a:sym typeface="Open Sans"/>
                <a:hlinkClick r:id="rId4"/>
              </a:rPr>
              <a:t>https://www.informedchoices.ac.uk/</a:t>
            </a:r>
            <a:r>
              <a:rPr lang="en-GB">
                <a:latin typeface="Open Sans"/>
                <a:ea typeface="Open Sans"/>
                <a:cs typeface="Open Sans"/>
                <a:sym typeface="Open Sans"/>
              </a:rPr>
              <a:t> </a:t>
            </a:r>
            <a:endParaRPr>
              <a:latin typeface="Open Sans"/>
              <a:ea typeface="Open Sans"/>
              <a:cs typeface="Open Sans"/>
              <a:sym typeface="Open Sans"/>
            </a:endParaRPr>
          </a:p>
        </p:txBody>
      </p:sp>
      <p:pic>
        <p:nvPicPr>
          <p:cNvPr id="208" name="Google Shape;208;g10eeb465747_0_18"/>
          <p:cNvPicPr preferRelativeResize="0"/>
          <p:nvPr/>
        </p:nvPicPr>
        <p:blipFill>
          <a:blip r:embed="rId5">
            <a:alphaModFix/>
          </a:blip>
          <a:stretch>
            <a:fillRect/>
          </a:stretch>
        </p:blipFill>
        <p:spPr>
          <a:xfrm>
            <a:off x="4554225" y="1585671"/>
            <a:ext cx="3380964" cy="1921700"/>
          </a:xfrm>
          <a:prstGeom prst="rect">
            <a:avLst/>
          </a:prstGeom>
          <a:noFill/>
          <a:ln>
            <a:noFill/>
          </a:ln>
        </p:spPr>
      </p:pic>
      <p:sp>
        <p:nvSpPr>
          <p:cNvPr id="209" name="Google Shape;209;g10eeb465747_0_18"/>
          <p:cNvSpPr txBox="1"/>
          <p:nvPr/>
        </p:nvSpPr>
        <p:spPr>
          <a:xfrm>
            <a:off x="4625463" y="3774875"/>
            <a:ext cx="32385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latin typeface="Open Sans"/>
                <a:ea typeface="Open Sans"/>
                <a:cs typeface="Open Sans"/>
                <a:sym typeface="Open Sans"/>
              </a:rPr>
              <a:t>The Apprenticeship Website </a:t>
            </a:r>
            <a:r>
              <a:rPr lang="en-GB">
                <a:latin typeface="Open Sans"/>
                <a:ea typeface="Open Sans"/>
                <a:cs typeface="Open Sans"/>
                <a:sym typeface="Open Sans"/>
              </a:rPr>
              <a:t>gives information on the types of apprenticeships </a:t>
            </a:r>
            <a:r>
              <a:rPr lang="en-GB">
                <a:latin typeface="Open Sans"/>
                <a:ea typeface="Open Sans"/>
                <a:cs typeface="Open Sans"/>
                <a:sym typeface="Open Sans"/>
              </a:rPr>
              <a:t>available.</a:t>
            </a:r>
            <a:endParaRPr>
              <a:latin typeface="Open Sans"/>
              <a:ea typeface="Open Sans"/>
              <a:cs typeface="Open Sans"/>
              <a:sym typeface="Open Sans"/>
            </a:endParaRPr>
          </a:p>
          <a:p>
            <a:pPr indent="0" lvl="0" marL="0" rtl="0" algn="l">
              <a:spcBef>
                <a:spcPts val="0"/>
              </a:spcBef>
              <a:spcAft>
                <a:spcPts val="0"/>
              </a:spcAft>
              <a:buNone/>
            </a:pPr>
            <a:r>
              <a:rPr lang="en-GB" u="sng">
                <a:solidFill>
                  <a:schemeClr val="hlink"/>
                </a:solidFill>
                <a:latin typeface="Open Sans"/>
                <a:ea typeface="Open Sans"/>
                <a:cs typeface="Open Sans"/>
                <a:sym typeface="Open Sans"/>
                <a:hlinkClick r:id="rId6"/>
              </a:rPr>
              <a:t>https://www.apprenticeships.gov.uk/apprentices#</a:t>
            </a:r>
            <a:r>
              <a:rPr lang="en-GB">
                <a:latin typeface="Open Sans"/>
                <a:ea typeface="Open Sans"/>
                <a:cs typeface="Open Sans"/>
                <a:sym typeface="Open Sans"/>
              </a:rPr>
              <a:t> </a:t>
            </a:r>
            <a:r>
              <a:rPr lang="en-GB">
                <a:latin typeface="Open Sans"/>
                <a:ea typeface="Open Sans"/>
                <a:cs typeface="Open Sans"/>
                <a:sym typeface="Open Sans"/>
              </a:rPr>
              <a:t> </a:t>
            </a:r>
            <a:endParaRPr>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0"/>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fontScale="92500" lnSpcReduction="20000"/>
          </a:bodyPr>
          <a:lstStyle/>
          <a:p>
            <a:pPr indent="-328803" lvl="0" marL="342900" rtl="0" algn="l">
              <a:lnSpc>
                <a:spcPct val="100000"/>
              </a:lnSpc>
              <a:spcBef>
                <a:spcPts val="0"/>
              </a:spcBef>
              <a:spcAft>
                <a:spcPts val="0"/>
              </a:spcAft>
              <a:buClr>
                <a:srgbClr val="002060"/>
              </a:buClr>
              <a:buSzPct val="100000"/>
              <a:buChar char="•"/>
            </a:pPr>
            <a:r>
              <a:rPr b="1" lang="en-GB" sz="2960"/>
              <a:t>January 20</a:t>
            </a:r>
            <a:r>
              <a:rPr b="1" baseline="30000" lang="en-GB" sz="2960"/>
              <a:t>th</a:t>
            </a:r>
            <a:r>
              <a:rPr b="1" lang="en-GB" sz="2960"/>
              <a:t> </a:t>
            </a:r>
            <a:r>
              <a:rPr lang="en-GB" sz="2960"/>
              <a:t>– students are sent the link to fill out their options to their school email.</a:t>
            </a:r>
            <a:endParaRPr sz="2960"/>
          </a:p>
          <a:p>
            <a:pPr indent="-328803" lvl="0" marL="342900" rtl="0" algn="l">
              <a:lnSpc>
                <a:spcPct val="100000"/>
              </a:lnSpc>
              <a:spcBef>
                <a:spcPts val="592"/>
              </a:spcBef>
              <a:spcAft>
                <a:spcPts val="0"/>
              </a:spcAft>
              <a:buClr>
                <a:srgbClr val="002060"/>
              </a:buClr>
              <a:buSzPct val="100000"/>
              <a:buChar char="•"/>
            </a:pPr>
            <a:r>
              <a:rPr b="1" lang="en-GB" sz="2960"/>
              <a:t>February 18</a:t>
            </a:r>
            <a:r>
              <a:rPr b="1" baseline="30000" lang="en-GB" sz="2960"/>
              <a:t>th</a:t>
            </a:r>
            <a:r>
              <a:rPr b="1" lang="en-GB" sz="2960"/>
              <a:t> </a:t>
            </a:r>
            <a:r>
              <a:rPr lang="en-GB" sz="2960"/>
              <a:t>- Deadline for students to complete the online application form.</a:t>
            </a:r>
            <a:endParaRPr/>
          </a:p>
          <a:p>
            <a:pPr indent="-328803" lvl="0" marL="342900" rtl="0" algn="l">
              <a:lnSpc>
                <a:spcPct val="100000"/>
              </a:lnSpc>
              <a:spcBef>
                <a:spcPts val="592"/>
              </a:spcBef>
              <a:spcAft>
                <a:spcPts val="0"/>
              </a:spcAft>
              <a:buClr>
                <a:srgbClr val="002060"/>
              </a:buClr>
              <a:buSzPct val="100000"/>
              <a:buChar char="•"/>
            </a:pPr>
            <a:r>
              <a:rPr b="1" lang="en-GB" sz="2960"/>
              <a:t>March 1</a:t>
            </a:r>
            <a:r>
              <a:rPr b="1" baseline="30000" lang="en-GB" sz="2960"/>
              <a:t>st</a:t>
            </a:r>
            <a:r>
              <a:rPr b="1" lang="en-GB" sz="2960"/>
              <a:t> </a:t>
            </a:r>
            <a:r>
              <a:rPr lang="en-GB" sz="2960"/>
              <a:t>– Parents and carers receive a letter with their students initial choices on.</a:t>
            </a:r>
            <a:endParaRPr/>
          </a:p>
          <a:p>
            <a:pPr indent="-328803" lvl="0" marL="342900" rtl="0" algn="l">
              <a:lnSpc>
                <a:spcPct val="100000"/>
              </a:lnSpc>
              <a:spcBef>
                <a:spcPts val="592"/>
              </a:spcBef>
              <a:spcAft>
                <a:spcPts val="0"/>
              </a:spcAft>
              <a:buClr>
                <a:srgbClr val="002060"/>
              </a:buClr>
              <a:buSzPct val="100000"/>
              <a:buChar char="•"/>
            </a:pPr>
            <a:r>
              <a:rPr b="1" lang="en-GB" sz="2960"/>
              <a:t>May</a:t>
            </a:r>
            <a:r>
              <a:rPr lang="en-GB" sz="2960"/>
              <a:t> </a:t>
            </a:r>
            <a:r>
              <a:rPr b="1" lang="en-GB" sz="2960"/>
              <a:t>20</a:t>
            </a:r>
            <a:r>
              <a:rPr b="1" baseline="30000" lang="en-GB" sz="2960"/>
              <a:t>th</a:t>
            </a:r>
            <a:r>
              <a:rPr b="1" lang="en-GB" sz="2960"/>
              <a:t> </a:t>
            </a:r>
            <a:r>
              <a:rPr lang="en-GB" sz="2960"/>
              <a:t>– a letter confirming choices will be sent home.  </a:t>
            </a:r>
            <a:endParaRPr/>
          </a:p>
          <a:p>
            <a:pPr indent="-154940" lvl="0" marL="342900" rtl="0" algn="l">
              <a:lnSpc>
                <a:spcPct val="100000"/>
              </a:lnSpc>
              <a:spcBef>
                <a:spcPts val="592"/>
              </a:spcBef>
              <a:spcAft>
                <a:spcPts val="0"/>
              </a:spcAft>
              <a:buClr>
                <a:srgbClr val="002060"/>
              </a:buClr>
              <a:buSzPct val="100000"/>
              <a:buNone/>
            </a:pPr>
            <a:r>
              <a:t/>
            </a:r>
            <a:endParaRPr i="1" sz="2960"/>
          </a:p>
          <a:p>
            <a:pPr indent="0" lvl="0" marL="0" rtl="0" algn="ctr">
              <a:lnSpc>
                <a:spcPct val="100000"/>
              </a:lnSpc>
              <a:spcBef>
                <a:spcPts val="592"/>
              </a:spcBef>
              <a:spcAft>
                <a:spcPts val="0"/>
              </a:spcAft>
              <a:buClr>
                <a:srgbClr val="002060"/>
              </a:buClr>
              <a:buSzPct val="100000"/>
              <a:buNone/>
            </a:pPr>
            <a:r>
              <a:rPr i="1" lang="en-GB" sz="2960"/>
              <a:t>Please note that whilst we satisfy over 95% of student first choices it is impossible to always do so.</a:t>
            </a:r>
            <a:endParaRPr sz="2960"/>
          </a:p>
          <a:p>
            <a:pPr indent="-154940" lvl="0" marL="342900" rtl="0" algn="l">
              <a:lnSpc>
                <a:spcPct val="80000"/>
              </a:lnSpc>
              <a:spcBef>
                <a:spcPts val="592"/>
              </a:spcBef>
              <a:spcAft>
                <a:spcPts val="0"/>
              </a:spcAft>
              <a:buClr>
                <a:srgbClr val="002060"/>
              </a:buClr>
              <a:buSzPct val="100000"/>
              <a:buNone/>
            </a:pPr>
            <a:r>
              <a:t/>
            </a:r>
            <a:endParaRPr sz="2960"/>
          </a:p>
          <a:p>
            <a:pPr indent="-154940" lvl="0" marL="342900" rtl="0" algn="l">
              <a:lnSpc>
                <a:spcPct val="80000"/>
              </a:lnSpc>
              <a:spcBef>
                <a:spcPts val="592"/>
              </a:spcBef>
              <a:spcAft>
                <a:spcPts val="0"/>
              </a:spcAft>
              <a:buClr>
                <a:srgbClr val="002060"/>
              </a:buClr>
              <a:buSzPct val="100000"/>
              <a:buNone/>
            </a:pPr>
            <a:r>
              <a:t/>
            </a:r>
            <a:endParaRPr sz="2960"/>
          </a:p>
        </p:txBody>
      </p:sp>
      <p:sp>
        <p:nvSpPr>
          <p:cNvPr id="216" name="Google Shape;216;p20"/>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What happens now</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1"/>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fontScale="77500" lnSpcReduction="10000"/>
          </a:bodyPr>
          <a:lstStyle/>
          <a:p>
            <a:pPr indent="-297180" lvl="0" marL="342900" rtl="0" algn="l">
              <a:lnSpc>
                <a:spcPct val="100000"/>
              </a:lnSpc>
              <a:spcBef>
                <a:spcPts val="0"/>
              </a:spcBef>
              <a:spcAft>
                <a:spcPts val="0"/>
              </a:spcAft>
              <a:buClr>
                <a:srgbClr val="002060"/>
              </a:buClr>
              <a:buSzPct val="100000"/>
              <a:buChar char="•"/>
            </a:pPr>
            <a:r>
              <a:rPr lang="en-GB"/>
              <a:t>Please email options queries to </a:t>
            </a:r>
            <a:r>
              <a:rPr lang="en-GB" u="sng">
                <a:solidFill>
                  <a:schemeClr val="hlink"/>
                </a:solidFill>
                <a:hlinkClick r:id="rId3"/>
              </a:rPr>
              <a:t>awood@sgs.uk.net</a:t>
            </a:r>
            <a:endParaRPr/>
          </a:p>
          <a:p>
            <a:pPr indent="-297180" lvl="0" marL="342900" rtl="0" algn="l">
              <a:lnSpc>
                <a:spcPct val="100000"/>
              </a:lnSpc>
              <a:spcBef>
                <a:spcPts val="640"/>
              </a:spcBef>
              <a:spcAft>
                <a:spcPts val="0"/>
              </a:spcAft>
              <a:buClr>
                <a:srgbClr val="002060"/>
              </a:buClr>
              <a:buSzPct val="100000"/>
              <a:buChar char="•"/>
            </a:pPr>
            <a:r>
              <a:rPr lang="en-GB"/>
              <a:t>Students can talk to their teachers, tutor and REMAP teacher about options </a:t>
            </a:r>
            <a:endParaRPr/>
          </a:p>
          <a:p>
            <a:pPr indent="-297180" lvl="0" marL="342900" rtl="0" algn="l">
              <a:lnSpc>
                <a:spcPct val="100000"/>
              </a:lnSpc>
              <a:spcBef>
                <a:spcPts val="640"/>
              </a:spcBef>
              <a:spcAft>
                <a:spcPts val="0"/>
              </a:spcAft>
              <a:buClr>
                <a:srgbClr val="002060"/>
              </a:buClr>
              <a:buSzPct val="100000"/>
              <a:buChar char="•"/>
            </a:pPr>
            <a:r>
              <a:rPr lang="en-GB"/>
              <a:t>Parents evenings will be run on the w/b 7th and 14th February</a:t>
            </a:r>
            <a:r>
              <a:rPr lang="en-GB"/>
              <a:t> </a:t>
            </a:r>
            <a:endParaRPr/>
          </a:p>
          <a:p>
            <a:pPr indent="-297180" lvl="0" marL="342900" rtl="0" algn="l">
              <a:lnSpc>
                <a:spcPct val="100000"/>
              </a:lnSpc>
              <a:spcBef>
                <a:spcPts val="640"/>
              </a:spcBef>
              <a:spcAft>
                <a:spcPts val="0"/>
              </a:spcAft>
              <a:buSzPct val="100000"/>
              <a:buChar char="•"/>
            </a:pPr>
            <a:r>
              <a:rPr lang="en-GB"/>
              <a:t>Subject information videos:  </a:t>
            </a:r>
            <a:r>
              <a:rPr lang="en-GB" u="sng">
                <a:solidFill>
                  <a:schemeClr val="hlink"/>
                </a:solidFill>
                <a:hlinkClick r:id="rId4"/>
              </a:rPr>
              <a:t>https://sites.google.com/sgs.uk.net/ks4virtualopenevening/home</a:t>
            </a:r>
            <a:r>
              <a:rPr lang="en-GB"/>
              <a:t> </a:t>
            </a:r>
            <a:endParaRPr/>
          </a:p>
          <a:p>
            <a:pPr indent="-297180" lvl="0" marL="342900" rtl="0" algn="l">
              <a:lnSpc>
                <a:spcPct val="100000"/>
              </a:lnSpc>
              <a:spcBef>
                <a:spcPts val="640"/>
              </a:spcBef>
              <a:spcAft>
                <a:spcPts val="0"/>
              </a:spcAft>
              <a:buClr>
                <a:srgbClr val="002060"/>
              </a:buClr>
              <a:buSzPct val="100000"/>
              <a:buChar char="•"/>
            </a:pPr>
            <a:r>
              <a:rPr lang="en-GB"/>
              <a:t>General options information </a:t>
            </a:r>
            <a:r>
              <a:rPr lang="en-GB" u="sng">
                <a:solidFill>
                  <a:schemeClr val="hlink"/>
                </a:solidFill>
                <a:hlinkClick r:id="rId5"/>
              </a:rPr>
              <a:t>https://www.sgs.uk.net/key-stage-3/curriculum-overview-ks3/options/</a:t>
            </a:r>
            <a:endParaRPr/>
          </a:p>
          <a:p>
            <a:pPr indent="-297180" lvl="0" marL="342900" rtl="0" algn="l">
              <a:lnSpc>
                <a:spcPct val="100000"/>
              </a:lnSpc>
              <a:spcBef>
                <a:spcPts val="640"/>
              </a:spcBef>
              <a:spcAft>
                <a:spcPts val="0"/>
              </a:spcAft>
              <a:buClr>
                <a:srgbClr val="002060"/>
              </a:buClr>
              <a:buSzPct val="100000"/>
              <a:buChar char="•"/>
            </a:pPr>
            <a:r>
              <a:rPr lang="en-GB"/>
              <a:t> The options </a:t>
            </a:r>
            <a:r>
              <a:rPr lang="en-GB"/>
              <a:t>booklet</a:t>
            </a:r>
            <a:r>
              <a:rPr lang="en-GB"/>
              <a:t> details information for all subjects.</a:t>
            </a:r>
            <a:endParaRPr/>
          </a:p>
        </p:txBody>
      </p:sp>
      <p:sp>
        <p:nvSpPr>
          <p:cNvPr id="222" name="Google Shape;222;p21"/>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Questions and help</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10eeb465747_0_11"/>
          <p:cNvSpPr txBox="1"/>
          <p:nvPr>
            <p:ph idx="1" type="body"/>
          </p:nvPr>
        </p:nvSpPr>
        <p:spPr>
          <a:xfrm>
            <a:off x="457200" y="1196752"/>
            <a:ext cx="8229600" cy="4929300"/>
          </a:xfrm>
          <a:prstGeom prst="rect">
            <a:avLst/>
          </a:prstGeom>
        </p:spPr>
        <p:txBody>
          <a:bodyPr anchorCtr="0" anchor="t" bIns="45700" lIns="91425" spcFirstLastPara="1" rIns="91425" wrap="square" tIns="45700">
            <a:normAutofit fontScale="92500" lnSpcReduction="20000"/>
          </a:bodyPr>
          <a:lstStyle/>
          <a:p>
            <a:pPr indent="0" lvl="0" marL="0" rtl="0" algn="l">
              <a:spcBef>
                <a:spcPts val="640"/>
              </a:spcBef>
              <a:spcAft>
                <a:spcPts val="0"/>
              </a:spcAft>
              <a:buNone/>
            </a:pPr>
            <a:r>
              <a:rPr lang="en-GB"/>
              <a:t>Now is you and your child’s chance to talk to the teachers in charge of the different subjects on offer and ask questions.</a:t>
            </a:r>
            <a:endParaRPr/>
          </a:p>
          <a:p>
            <a:pPr indent="0" lvl="0" marL="0" rtl="0" algn="l">
              <a:spcBef>
                <a:spcPts val="640"/>
              </a:spcBef>
              <a:spcAft>
                <a:spcPts val="0"/>
              </a:spcAft>
              <a:buNone/>
            </a:pPr>
            <a:r>
              <a:t/>
            </a:r>
            <a:endParaRPr/>
          </a:p>
          <a:p>
            <a:pPr indent="-416560" lvl="0" marL="457200" rtl="0" algn="l">
              <a:spcBef>
                <a:spcPts val="640"/>
              </a:spcBef>
              <a:spcAft>
                <a:spcPts val="0"/>
              </a:spcAft>
              <a:buSzPct val="100000"/>
              <a:buChar char="•"/>
            </a:pPr>
            <a:r>
              <a:rPr lang="en-GB"/>
              <a:t>Google Meets are available for every subject.  </a:t>
            </a:r>
            <a:endParaRPr/>
          </a:p>
          <a:p>
            <a:pPr indent="-416560" lvl="0" marL="457200" rtl="0" algn="l">
              <a:spcBef>
                <a:spcPts val="0"/>
              </a:spcBef>
              <a:spcAft>
                <a:spcPts val="0"/>
              </a:spcAft>
              <a:buSzPct val="100000"/>
              <a:buChar char="•"/>
            </a:pPr>
            <a:r>
              <a:rPr lang="en-GB"/>
              <a:t>The links to the Google Meets were sent to you on Monday in our letter</a:t>
            </a:r>
            <a:endParaRPr/>
          </a:p>
          <a:p>
            <a:pPr indent="-416560" lvl="0" marL="457200" rtl="0" algn="l">
              <a:spcBef>
                <a:spcPts val="0"/>
              </a:spcBef>
              <a:spcAft>
                <a:spcPts val="0"/>
              </a:spcAft>
              <a:buSzPct val="100000"/>
              <a:buChar char="•"/>
            </a:pPr>
            <a:r>
              <a:rPr lang="en-GB"/>
              <a:t>They are best accessed </a:t>
            </a:r>
            <a:r>
              <a:rPr lang="en-GB"/>
              <a:t>from a student school Google account.</a:t>
            </a:r>
            <a:endParaRPr/>
          </a:p>
          <a:p>
            <a:pPr indent="-416560" lvl="0" marL="457200" rtl="0" algn="l">
              <a:spcBef>
                <a:spcPts val="0"/>
              </a:spcBef>
              <a:spcAft>
                <a:spcPts val="0"/>
              </a:spcAft>
              <a:buSzPct val="100000"/>
              <a:buChar char="•"/>
            </a:pPr>
            <a:r>
              <a:rPr lang="en-GB"/>
              <a:t>They are in the students calendar - click the event and choose ‘Join with Google Meet’.</a:t>
            </a:r>
            <a:endParaRPr/>
          </a:p>
        </p:txBody>
      </p:sp>
      <p:sp>
        <p:nvSpPr>
          <p:cNvPr id="229" name="Google Shape;229;g10eeb465747_0_11"/>
          <p:cNvSpPr txBox="1"/>
          <p:nvPr>
            <p:ph type="title"/>
          </p:nvPr>
        </p:nvSpPr>
        <p:spPr>
          <a:xfrm>
            <a:off x="1187624" y="118138"/>
            <a:ext cx="7499100" cy="844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What to do now</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3"/>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02060"/>
              </a:buClr>
              <a:buSzPts val="3200"/>
              <a:buChar char="•"/>
            </a:pPr>
            <a:r>
              <a:rPr lang="en-GB"/>
              <a:t>To introduce ourselves</a:t>
            </a:r>
            <a:endParaRPr/>
          </a:p>
          <a:p>
            <a:pPr indent="-342900" lvl="0" marL="342900" rtl="0" algn="l">
              <a:lnSpc>
                <a:spcPct val="100000"/>
              </a:lnSpc>
              <a:spcBef>
                <a:spcPts val="640"/>
              </a:spcBef>
              <a:spcAft>
                <a:spcPts val="0"/>
              </a:spcAft>
              <a:buClr>
                <a:srgbClr val="002060"/>
              </a:buClr>
              <a:buSzPts val="3200"/>
              <a:buChar char="•"/>
            </a:pPr>
            <a:r>
              <a:rPr lang="en-GB"/>
              <a:t>To detail national changes affecting Key Stage 4 option choices</a:t>
            </a:r>
            <a:endParaRPr/>
          </a:p>
          <a:p>
            <a:pPr indent="-342900" lvl="0" marL="342900" rtl="0" algn="l">
              <a:lnSpc>
                <a:spcPct val="100000"/>
              </a:lnSpc>
              <a:spcBef>
                <a:spcPts val="640"/>
              </a:spcBef>
              <a:spcAft>
                <a:spcPts val="0"/>
              </a:spcAft>
              <a:buClr>
                <a:srgbClr val="002060"/>
              </a:buClr>
              <a:buSzPts val="3200"/>
              <a:buChar char="•"/>
            </a:pPr>
            <a:r>
              <a:rPr lang="en-GB"/>
              <a:t>To make the option choices available to students clear</a:t>
            </a:r>
            <a:endParaRPr/>
          </a:p>
          <a:p>
            <a:pPr indent="-342900" lvl="0" marL="342900" rtl="0" algn="l">
              <a:lnSpc>
                <a:spcPct val="100000"/>
              </a:lnSpc>
              <a:spcBef>
                <a:spcPts val="640"/>
              </a:spcBef>
              <a:spcAft>
                <a:spcPts val="0"/>
              </a:spcAft>
              <a:buClr>
                <a:srgbClr val="002060"/>
              </a:buClr>
              <a:buSzPts val="3200"/>
              <a:buChar char="•"/>
            </a:pPr>
            <a:r>
              <a:rPr lang="en-GB"/>
              <a:t>To offer some advice on making decisions</a:t>
            </a:r>
            <a:endParaRPr/>
          </a:p>
          <a:p>
            <a:pPr indent="-342900" lvl="0" marL="342900" rtl="0" algn="l">
              <a:lnSpc>
                <a:spcPct val="100000"/>
              </a:lnSpc>
              <a:spcBef>
                <a:spcPts val="640"/>
              </a:spcBef>
              <a:spcAft>
                <a:spcPts val="0"/>
              </a:spcAft>
              <a:buClr>
                <a:srgbClr val="002060"/>
              </a:buClr>
              <a:buSzPts val="3200"/>
              <a:buChar char="•"/>
            </a:pPr>
            <a:r>
              <a:rPr lang="en-GB"/>
              <a:t>To make sure you know who can help</a:t>
            </a:r>
            <a:endParaRPr/>
          </a:p>
          <a:p>
            <a:pPr indent="-342900" lvl="0" marL="342900" rtl="0" algn="l">
              <a:lnSpc>
                <a:spcPct val="100000"/>
              </a:lnSpc>
              <a:spcBef>
                <a:spcPts val="640"/>
              </a:spcBef>
              <a:spcAft>
                <a:spcPts val="0"/>
              </a:spcAft>
              <a:buClr>
                <a:srgbClr val="002060"/>
              </a:buClr>
              <a:buSzPts val="3200"/>
              <a:buChar char="•"/>
            </a:pPr>
            <a:r>
              <a:rPr lang="en-GB"/>
              <a:t>To make the key dates clear</a:t>
            </a:r>
            <a:endParaRPr/>
          </a:p>
        </p:txBody>
      </p:sp>
      <p:sp>
        <p:nvSpPr>
          <p:cNvPr id="89" name="Google Shape;89;p3"/>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a:t>Aims of this presentation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4"/>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02060"/>
              </a:buClr>
              <a:buSzPts val="3200"/>
              <a:buChar char="•"/>
            </a:pPr>
            <a:r>
              <a:rPr lang="en-GB"/>
              <a:t>The GCSE grading system of A*-C has been replaced by a 9-1 scale</a:t>
            </a:r>
            <a:endParaRPr/>
          </a:p>
          <a:p>
            <a:pPr indent="-342900" lvl="0" marL="342900" rtl="0" algn="l">
              <a:lnSpc>
                <a:spcPct val="100000"/>
              </a:lnSpc>
              <a:spcBef>
                <a:spcPts val="640"/>
              </a:spcBef>
              <a:spcAft>
                <a:spcPts val="0"/>
              </a:spcAft>
              <a:buClr>
                <a:srgbClr val="002060"/>
              </a:buClr>
              <a:buSzPts val="3200"/>
              <a:buChar char="•"/>
            </a:pPr>
            <a:r>
              <a:rPr lang="en-GB"/>
              <a:t>English and Maths were awarded the new 1-9 grades for the first time in Summer 2017.</a:t>
            </a:r>
            <a:endParaRPr/>
          </a:p>
          <a:p>
            <a:pPr indent="-342900" lvl="0" marL="342900" rtl="0" algn="l">
              <a:lnSpc>
                <a:spcPct val="100000"/>
              </a:lnSpc>
              <a:spcBef>
                <a:spcPts val="640"/>
              </a:spcBef>
              <a:spcAft>
                <a:spcPts val="0"/>
              </a:spcAft>
              <a:buClr>
                <a:srgbClr val="002060"/>
              </a:buClr>
              <a:buSzPts val="3200"/>
              <a:buChar char="•"/>
            </a:pPr>
            <a:r>
              <a:rPr lang="en-GB"/>
              <a:t>All of your children's GCSE grades will be in the new 1-9 system</a:t>
            </a:r>
            <a:endParaRPr/>
          </a:p>
        </p:txBody>
      </p:sp>
      <p:sp>
        <p:nvSpPr>
          <p:cNvPr id="95" name="Google Shape;95;p4"/>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sz="4000"/>
              <a:t>The new GCSE grading system</a:t>
            </a:r>
            <a:endParaRPr sz="4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5"/>
          <p:cNvSpPr txBox="1"/>
          <p:nvPr>
            <p:ph type="title"/>
          </p:nvPr>
        </p:nvSpPr>
        <p:spPr>
          <a:xfrm>
            <a:off x="1177280" y="118139"/>
            <a:ext cx="7859216" cy="84448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sz="4300"/>
              <a:t>The new GCSE grading system</a:t>
            </a:r>
            <a:endParaRPr sz="4300"/>
          </a:p>
        </p:txBody>
      </p:sp>
      <p:pic>
        <p:nvPicPr>
          <p:cNvPr descr="http://parentinfo.org/sites/default/files/GCSE%20grading%202017.jpg" id="101" name="Google Shape;101;p5"/>
          <p:cNvPicPr preferRelativeResize="0"/>
          <p:nvPr/>
        </p:nvPicPr>
        <p:blipFill rotWithShape="1">
          <a:blip r:embed="rId3">
            <a:alphaModFix/>
          </a:blip>
          <a:srcRect b="2328" l="14536" r="2630" t="18530"/>
          <a:stretch/>
        </p:blipFill>
        <p:spPr>
          <a:xfrm>
            <a:off x="3995936" y="1268760"/>
            <a:ext cx="4536504" cy="4896544"/>
          </a:xfrm>
          <a:prstGeom prst="rect">
            <a:avLst/>
          </a:prstGeom>
          <a:noFill/>
          <a:ln>
            <a:noFill/>
          </a:ln>
        </p:spPr>
      </p:pic>
      <p:pic>
        <p:nvPicPr>
          <p:cNvPr descr="http://parentinfo.org/sites/default/files/GCSE%20grading%202017.jpg" id="102" name="Google Shape;102;p5"/>
          <p:cNvPicPr preferRelativeResize="0"/>
          <p:nvPr/>
        </p:nvPicPr>
        <p:blipFill rotWithShape="1">
          <a:blip r:embed="rId4">
            <a:alphaModFix/>
          </a:blip>
          <a:srcRect b="82663" l="13222" r="0" t="1251"/>
          <a:stretch/>
        </p:blipFill>
        <p:spPr>
          <a:xfrm>
            <a:off x="395535" y="1268761"/>
            <a:ext cx="3744416" cy="936104"/>
          </a:xfrm>
          <a:prstGeom prst="rect">
            <a:avLst/>
          </a:prstGeom>
          <a:noFill/>
          <a:ln>
            <a:noFill/>
          </a:ln>
        </p:spPr>
      </p:pic>
      <p:pic>
        <p:nvPicPr>
          <p:cNvPr id="103" name="Google Shape;103;p5"/>
          <p:cNvPicPr preferRelativeResize="0"/>
          <p:nvPr/>
        </p:nvPicPr>
        <p:blipFill rotWithShape="1">
          <a:blip r:embed="rId5">
            <a:alphaModFix/>
          </a:blip>
          <a:srcRect b="0" l="0" r="0" t="0"/>
          <a:stretch/>
        </p:blipFill>
        <p:spPr>
          <a:xfrm>
            <a:off x="395534" y="2204865"/>
            <a:ext cx="3744417" cy="396043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6"/>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lnSpcReduction="20000"/>
          </a:bodyPr>
          <a:lstStyle/>
          <a:p>
            <a:pPr indent="-342900" lvl="0" marL="342900" rtl="0" algn="l">
              <a:lnSpc>
                <a:spcPct val="100000"/>
              </a:lnSpc>
              <a:spcBef>
                <a:spcPts val="0"/>
              </a:spcBef>
              <a:spcAft>
                <a:spcPts val="0"/>
              </a:spcAft>
              <a:buClr>
                <a:srgbClr val="002060"/>
              </a:buClr>
              <a:buSzPts val="3200"/>
              <a:buChar char="•"/>
            </a:pPr>
            <a:r>
              <a:rPr lang="en-GB"/>
              <a:t>The DfE has acted on research suggesting </a:t>
            </a:r>
            <a:endParaRPr/>
          </a:p>
          <a:p>
            <a:pPr indent="-431800" lvl="1" marL="914400" rtl="0" algn="l">
              <a:lnSpc>
                <a:spcPct val="100000"/>
              </a:lnSpc>
              <a:spcBef>
                <a:spcPts val="0"/>
              </a:spcBef>
              <a:spcAft>
                <a:spcPts val="0"/>
              </a:spcAft>
              <a:buClr>
                <a:srgbClr val="002060"/>
              </a:buClr>
              <a:buSzPts val="3200"/>
              <a:buChar char="–"/>
            </a:pPr>
            <a:r>
              <a:rPr lang="en-GB"/>
              <a:t>some subjects are better at facilitating more career choices than others.</a:t>
            </a:r>
            <a:endParaRPr/>
          </a:p>
          <a:p>
            <a:pPr indent="-406400" lvl="1" marL="914400" rtl="0" algn="l">
              <a:lnSpc>
                <a:spcPct val="100000"/>
              </a:lnSpc>
              <a:spcBef>
                <a:spcPts val="0"/>
              </a:spcBef>
              <a:spcAft>
                <a:spcPts val="0"/>
              </a:spcAft>
              <a:buSzPts val="2800"/>
              <a:buChar char="–"/>
            </a:pPr>
            <a:r>
              <a:rPr lang="en-GB"/>
              <a:t>Some subjects help </a:t>
            </a:r>
            <a:r>
              <a:rPr lang="en-GB"/>
              <a:t>learning</a:t>
            </a:r>
            <a:r>
              <a:rPr lang="en-GB"/>
              <a:t> in other subjects better than others</a:t>
            </a:r>
            <a:endParaRPr/>
          </a:p>
          <a:p>
            <a:pPr indent="-406400" lvl="1" marL="914400" rtl="0" algn="l">
              <a:lnSpc>
                <a:spcPct val="100000"/>
              </a:lnSpc>
              <a:spcBef>
                <a:spcPts val="0"/>
              </a:spcBef>
              <a:spcAft>
                <a:spcPts val="0"/>
              </a:spcAft>
              <a:buSzPts val="2800"/>
              <a:buChar char="–"/>
            </a:pPr>
            <a:r>
              <a:rPr lang="en-GB"/>
              <a:t>Some subjects aid brain </a:t>
            </a:r>
            <a:r>
              <a:rPr lang="en-GB"/>
              <a:t>development</a:t>
            </a:r>
            <a:r>
              <a:rPr lang="en-GB"/>
              <a:t> better than others</a:t>
            </a:r>
            <a:endParaRPr/>
          </a:p>
          <a:p>
            <a:pPr indent="-342900" lvl="0" marL="342900" rtl="0" algn="l">
              <a:lnSpc>
                <a:spcPct val="100000"/>
              </a:lnSpc>
              <a:spcBef>
                <a:spcPts val="640"/>
              </a:spcBef>
              <a:spcAft>
                <a:spcPts val="0"/>
              </a:spcAft>
              <a:buClr>
                <a:srgbClr val="002060"/>
              </a:buClr>
              <a:buSzPts val="3200"/>
              <a:buChar char="•"/>
            </a:pPr>
            <a:r>
              <a:rPr lang="en-GB"/>
              <a:t>It calls theses subjects the English Baccalaureate or EBacc subjects.</a:t>
            </a:r>
            <a:endParaRPr/>
          </a:p>
          <a:p>
            <a:pPr indent="-342900" lvl="0" marL="342900" rtl="0" algn="l">
              <a:lnSpc>
                <a:spcPct val="100000"/>
              </a:lnSpc>
              <a:spcBef>
                <a:spcPts val="640"/>
              </a:spcBef>
              <a:spcAft>
                <a:spcPts val="0"/>
              </a:spcAft>
              <a:buClr>
                <a:srgbClr val="002060"/>
              </a:buClr>
              <a:buSzPts val="3200"/>
              <a:buChar char="•"/>
            </a:pPr>
            <a:r>
              <a:rPr lang="en-GB"/>
              <a:t>It wants 90% of students to be taking the EBacc subjects by exam </a:t>
            </a:r>
            <a:r>
              <a:rPr lang="en-GB"/>
              <a:t>year</a:t>
            </a:r>
            <a:r>
              <a:rPr lang="en-GB"/>
              <a:t> 2025. </a:t>
            </a:r>
            <a:endParaRPr/>
          </a:p>
        </p:txBody>
      </p:sp>
      <p:sp>
        <p:nvSpPr>
          <p:cNvPr id="109" name="Google Shape;109;p6"/>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3959"/>
              <a:buFont typeface="Open Sans"/>
              <a:buNone/>
            </a:pPr>
            <a:r>
              <a:rPr lang="en-GB" sz="3659"/>
              <a:t>Department for Education Advice</a:t>
            </a:r>
            <a:endParaRPr sz="3659"/>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7"/>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2060"/>
              </a:buClr>
              <a:buSzPts val="3200"/>
              <a:buNone/>
            </a:pPr>
            <a:r>
              <a:rPr lang="en-GB"/>
              <a:t>To fulfil the EBacc requirements students need to do these subjects.</a:t>
            </a:r>
            <a:endParaRPr/>
          </a:p>
          <a:p>
            <a:pPr indent="0" lvl="0" marL="0" rtl="0" algn="l">
              <a:lnSpc>
                <a:spcPct val="100000"/>
              </a:lnSpc>
              <a:spcBef>
                <a:spcPts val="640"/>
              </a:spcBef>
              <a:spcAft>
                <a:spcPts val="0"/>
              </a:spcAft>
              <a:buClr>
                <a:srgbClr val="002060"/>
              </a:buClr>
              <a:buSzPts val="3200"/>
              <a:buNone/>
            </a:pPr>
            <a:r>
              <a:t/>
            </a:r>
            <a:endParaRPr/>
          </a:p>
        </p:txBody>
      </p:sp>
      <p:sp>
        <p:nvSpPr>
          <p:cNvPr id="115" name="Google Shape;115;p7"/>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4400"/>
              <a:buFont typeface="Open Sans"/>
              <a:buNone/>
            </a:pPr>
            <a:r>
              <a:rPr lang="en-GB" sz="4200"/>
              <a:t>What are the EBacc subjects?</a:t>
            </a:r>
            <a:endParaRPr sz="4200"/>
          </a:p>
        </p:txBody>
      </p:sp>
      <p:pic>
        <p:nvPicPr>
          <p:cNvPr id="116" name="Google Shape;116;p7"/>
          <p:cNvPicPr preferRelativeResize="0"/>
          <p:nvPr/>
        </p:nvPicPr>
        <p:blipFill rotWithShape="1">
          <a:blip r:embed="rId3">
            <a:alphaModFix/>
          </a:blip>
          <a:srcRect b="0" l="0" r="0" t="0"/>
          <a:stretch/>
        </p:blipFill>
        <p:spPr>
          <a:xfrm>
            <a:off x="442977" y="2492896"/>
            <a:ext cx="8653667" cy="32403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8"/>
          <p:cNvSpPr txBox="1"/>
          <p:nvPr>
            <p:ph idx="1" type="body"/>
          </p:nvPr>
        </p:nvSpPr>
        <p:spPr>
          <a:xfrm>
            <a:off x="457200" y="1196752"/>
            <a:ext cx="8229600" cy="4929411"/>
          </a:xfrm>
          <a:prstGeom prst="rect">
            <a:avLst/>
          </a:prstGeom>
          <a:noFill/>
          <a:ln>
            <a:noFill/>
          </a:ln>
        </p:spPr>
        <p:txBody>
          <a:bodyPr anchorCtr="0" anchor="t" bIns="45700" lIns="91425" spcFirstLastPara="1" rIns="91425" wrap="square" tIns="45700">
            <a:normAutofit/>
          </a:bodyPr>
          <a:lstStyle/>
          <a:p>
            <a:pPr indent="-323850" lvl="0" marL="342900" rtl="0" algn="l">
              <a:lnSpc>
                <a:spcPct val="90000"/>
              </a:lnSpc>
              <a:spcBef>
                <a:spcPts val="0"/>
              </a:spcBef>
              <a:spcAft>
                <a:spcPts val="0"/>
              </a:spcAft>
              <a:buClr>
                <a:srgbClr val="002060"/>
              </a:buClr>
              <a:buSzPts val="2900"/>
              <a:buChar char="•"/>
            </a:pPr>
            <a:r>
              <a:rPr lang="en-GB" sz="2900"/>
              <a:t>The Key Stage 4 curriculum has compulsory </a:t>
            </a:r>
            <a:r>
              <a:rPr b="1" lang="en-GB" sz="2900"/>
              <a:t>core subjects </a:t>
            </a:r>
            <a:r>
              <a:rPr lang="en-GB" sz="2900"/>
              <a:t>as well as </a:t>
            </a:r>
            <a:r>
              <a:rPr b="1" lang="en-GB" sz="2900"/>
              <a:t>guided</a:t>
            </a:r>
            <a:r>
              <a:rPr b="1" lang="en-GB" sz="2900"/>
              <a:t> </a:t>
            </a:r>
            <a:r>
              <a:rPr b="1" lang="en-GB" sz="2900"/>
              <a:t>options </a:t>
            </a:r>
            <a:r>
              <a:rPr lang="en-GB" sz="2900"/>
              <a:t>and </a:t>
            </a:r>
            <a:r>
              <a:rPr b="1" lang="en-GB" sz="2900"/>
              <a:t>free choice options.</a:t>
            </a:r>
            <a:endParaRPr sz="2900"/>
          </a:p>
          <a:p>
            <a:pPr indent="-323850" lvl="0" marL="342900" rtl="0" algn="l">
              <a:lnSpc>
                <a:spcPct val="90000"/>
              </a:lnSpc>
              <a:spcBef>
                <a:spcPts val="640"/>
              </a:spcBef>
              <a:spcAft>
                <a:spcPts val="0"/>
              </a:spcAft>
              <a:buClr>
                <a:srgbClr val="002060"/>
              </a:buClr>
              <a:buSzPts val="2900"/>
              <a:buChar char="•"/>
            </a:pPr>
            <a:r>
              <a:rPr lang="en-GB" sz="2900"/>
              <a:t>Most subjects we offer are GCSEs </a:t>
            </a:r>
            <a:endParaRPr sz="2900"/>
          </a:p>
          <a:p>
            <a:pPr indent="-323850" lvl="0" marL="342900" rtl="0" algn="l">
              <a:lnSpc>
                <a:spcPct val="90000"/>
              </a:lnSpc>
              <a:spcBef>
                <a:spcPts val="640"/>
              </a:spcBef>
              <a:spcAft>
                <a:spcPts val="0"/>
              </a:spcAft>
              <a:buClr>
                <a:srgbClr val="002060"/>
              </a:buClr>
              <a:buSzPts val="2900"/>
              <a:buChar char="•"/>
            </a:pPr>
            <a:r>
              <a:rPr lang="en-GB" sz="2900"/>
              <a:t>Health and Social Care and Business Studies are offered as BTECs</a:t>
            </a:r>
            <a:endParaRPr sz="2900"/>
          </a:p>
          <a:p>
            <a:pPr indent="-323850" lvl="0" marL="342900" rtl="0" algn="l">
              <a:lnSpc>
                <a:spcPct val="90000"/>
              </a:lnSpc>
              <a:spcBef>
                <a:spcPts val="640"/>
              </a:spcBef>
              <a:spcAft>
                <a:spcPts val="0"/>
              </a:spcAft>
              <a:buClr>
                <a:srgbClr val="002060"/>
              </a:buClr>
              <a:buSzPts val="2900"/>
              <a:buChar char="•"/>
            </a:pPr>
            <a:r>
              <a:rPr lang="en-GB" sz="2900"/>
              <a:t>We also offer a Cambridge National in Creative iMedia and Sports Studies</a:t>
            </a:r>
            <a:endParaRPr sz="2900"/>
          </a:p>
          <a:p>
            <a:pPr indent="-323850" lvl="0" marL="342900" rtl="0" algn="l">
              <a:lnSpc>
                <a:spcPct val="90000"/>
              </a:lnSpc>
              <a:spcBef>
                <a:spcPts val="640"/>
              </a:spcBef>
              <a:spcAft>
                <a:spcPts val="0"/>
              </a:spcAft>
              <a:buClr>
                <a:srgbClr val="002060"/>
              </a:buClr>
              <a:buSzPts val="2900"/>
              <a:buChar char="•"/>
            </a:pPr>
            <a:r>
              <a:rPr lang="en-GB" sz="2900"/>
              <a:t>Some students may be advised by the SENCO to consider the ASDAN course or Literacy and Numeracy Support</a:t>
            </a:r>
            <a:endParaRPr sz="2900"/>
          </a:p>
        </p:txBody>
      </p:sp>
      <p:sp>
        <p:nvSpPr>
          <p:cNvPr id="122" name="Google Shape;122;p8"/>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3959"/>
              <a:buFont typeface="Open Sans"/>
              <a:buNone/>
            </a:pPr>
            <a:r>
              <a:rPr lang="en-GB" sz="3859"/>
              <a:t>The SGS Key Stage 4 Curriculum</a:t>
            </a:r>
            <a:endParaRPr sz="3859"/>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9"/>
          <p:cNvSpPr txBox="1"/>
          <p:nvPr>
            <p:ph type="title"/>
          </p:nvPr>
        </p:nvSpPr>
        <p:spPr>
          <a:xfrm>
            <a:off x="1187624" y="118138"/>
            <a:ext cx="7499176" cy="84448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3200"/>
              <a:buFont typeface="Open Sans"/>
              <a:buNone/>
            </a:pPr>
            <a:r>
              <a:rPr lang="en-GB" sz="3200"/>
              <a:t>The core curriculum - compulsory subjects</a:t>
            </a:r>
            <a:endParaRPr/>
          </a:p>
        </p:txBody>
      </p:sp>
      <p:graphicFrame>
        <p:nvGraphicFramePr>
          <p:cNvPr id="128" name="Google Shape;128;p9"/>
          <p:cNvGraphicFramePr/>
          <p:nvPr/>
        </p:nvGraphicFramePr>
        <p:xfrm>
          <a:off x="611560" y="1412776"/>
          <a:ext cx="3000000" cy="3000000"/>
        </p:xfrm>
        <a:graphic>
          <a:graphicData uri="http://schemas.openxmlformats.org/drawingml/2006/table">
            <a:tbl>
              <a:tblPr bandRow="1" firstRow="1">
                <a:noFill/>
                <a:tableStyleId>{B25D66C3-2E47-48FD-9455-0D26ACD08307}</a:tableStyleId>
              </a:tblPr>
              <a:tblGrid>
                <a:gridCol w="7920875"/>
              </a:tblGrid>
              <a:tr h="370850">
                <a:tc>
                  <a:txBody>
                    <a:bodyPr/>
                    <a:lstStyle/>
                    <a:p>
                      <a:pPr indent="0" lvl="0" marL="0" marR="0" rtl="0" algn="ctr">
                        <a:lnSpc>
                          <a:spcPct val="100000"/>
                        </a:lnSpc>
                        <a:spcBef>
                          <a:spcPts val="0"/>
                        </a:spcBef>
                        <a:spcAft>
                          <a:spcPts val="0"/>
                        </a:spcAft>
                        <a:buClr>
                          <a:srgbClr val="000000"/>
                        </a:buClr>
                        <a:buSzPts val="2200"/>
                        <a:buFont typeface="Arial"/>
                        <a:buNone/>
                      </a:pPr>
                      <a:r>
                        <a:rPr lang="en-GB" sz="2200" u="none" cap="none" strike="noStrike"/>
                        <a:t>Compulsory GCSE Exam Courses</a:t>
                      </a:r>
                      <a:endParaRPr sz="2200" u="none" cap="none" strike="noStrike">
                        <a:solidFill>
                          <a:srgbClr val="F0FE9C"/>
                        </a:solidFill>
                      </a:endParaRPr>
                    </a:p>
                  </a:txBody>
                  <a:tcPr marT="45725" marB="45725" marR="91450" marL="91450"/>
                </a:tc>
              </a:tr>
              <a:tr h="370850">
                <a:tc>
                  <a:txBody>
                    <a:bodyPr/>
                    <a:lstStyle/>
                    <a:p>
                      <a:pPr indent="0" lvl="0" marL="0" marR="0" rtl="0" algn="ctr">
                        <a:lnSpc>
                          <a:spcPct val="90000"/>
                        </a:lnSpc>
                        <a:spcBef>
                          <a:spcPts val="0"/>
                        </a:spcBef>
                        <a:spcAft>
                          <a:spcPts val="0"/>
                        </a:spcAft>
                        <a:buClr>
                          <a:srgbClr val="FF0000"/>
                        </a:buClr>
                        <a:buSzPts val="2200"/>
                        <a:buFont typeface="Arial"/>
                        <a:buNone/>
                      </a:pPr>
                      <a:r>
                        <a:rPr lang="en-GB" sz="2200" u="none" cap="none" strike="noStrike"/>
                        <a:t>English Language GCSE</a:t>
                      </a:r>
                      <a:endParaRPr sz="1400" u="none" cap="none" strike="noStrike"/>
                    </a:p>
                    <a:p>
                      <a:pPr indent="0" lvl="0" marL="0" marR="0" rtl="0" algn="ctr">
                        <a:lnSpc>
                          <a:spcPct val="90000"/>
                        </a:lnSpc>
                        <a:spcBef>
                          <a:spcPts val="440"/>
                        </a:spcBef>
                        <a:spcAft>
                          <a:spcPts val="0"/>
                        </a:spcAft>
                        <a:buClr>
                          <a:srgbClr val="FF0000"/>
                        </a:buClr>
                        <a:buSzPts val="2200"/>
                        <a:buFont typeface="Calibri"/>
                        <a:buNone/>
                      </a:pPr>
                      <a:r>
                        <a:rPr lang="en-GB" sz="2200" u="none" cap="none" strike="noStrike"/>
                        <a:t>English Literature GCSE</a:t>
                      </a:r>
                      <a:endParaRPr sz="1400" u="none" cap="none" strike="noStrike"/>
                    </a:p>
                    <a:p>
                      <a:pPr indent="0" lvl="0" marL="0" marR="0" rtl="0" algn="ctr">
                        <a:lnSpc>
                          <a:spcPct val="90000"/>
                        </a:lnSpc>
                        <a:spcBef>
                          <a:spcPts val="440"/>
                        </a:spcBef>
                        <a:spcAft>
                          <a:spcPts val="0"/>
                        </a:spcAft>
                        <a:buClr>
                          <a:srgbClr val="FF0000"/>
                        </a:buClr>
                        <a:buSzPts val="2200"/>
                        <a:buFont typeface="Calibri"/>
                        <a:buNone/>
                      </a:pPr>
                      <a:r>
                        <a:rPr lang="en-GB" sz="2200" u="none" cap="none" strike="noStrike"/>
                        <a:t>Mathematics GCSE</a:t>
                      </a:r>
                      <a:endParaRPr sz="1400" u="none" cap="none" strike="noStrike"/>
                    </a:p>
                    <a:p>
                      <a:pPr indent="0" lvl="0" marL="0" marR="0" rtl="0" algn="ctr">
                        <a:lnSpc>
                          <a:spcPct val="90000"/>
                        </a:lnSpc>
                        <a:spcBef>
                          <a:spcPts val="440"/>
                        </a:spcBef>
                        <a:spcAft>
                          <a:spcPts val="0"/>
                        </a:spcAft>
                        <a:buClr>
                          <a:srgbClr val="FF0000"/>
                        </a:buClr>
                        <a:buSzPts val="2200"/>
                        <a:buFont typeface="Calibri"/>
                        <a:buNone/>
                      </a:pPr>
                      <a:r>
                        <a:rPr lang="en-GB" sz="2200" u="none" cap="none" strike="noStrike"/>
                        <a:t>Science GCSEs</a:t>
                      </a:r>
                      <a:endParaRPr sz="1400" u="none" cap="none" strike="noStrike"/>
                    </a:p>
                    <a:p>
                      <a:pPr indent="0" lvl="0" marL="0" marR="0" rtl="0" algn="ctr">
                        <a:lnSpc>
                          <a:spcPct val="90000"/>
                        </a:lnSpc>
                        <a:spcBef>
                          <a:spcPts val="440"/>
                        </a:spcBef>
                        <a:spcAft>
                          <a:spcPts val="0"/>
                        </a:spcAft>
                        <a:buClr>
                          <a:srgbClr val="FF0000"/>
                        </a:buClr>
                        <a:buSzPts val="2200"/>
                        <a:buFont typeface="Calibri"/>
                        <a:buNone/>
                      </a:pPr>
                      <a:r>
                        <a:rPr lang="en-GB" sz="2200" u="none" cap="none" strike="noStrike"/>
                        <a:t>Religious Education (half GCSE)</a:t>
                      </a:r>
                      <a:endParaRPr sz="2200" u="none" cap="none" strike="noStrike">
                        <a:solidFill>
                          <a:schemeClr val="lt1"/>
                        </a:solidFill>
                        <a:latin typeface="Arial"/>
                        <a:ea typeface="Arial"/>
                        <a:cs typeface="Arial"/>
                        <a:sym typeface="Arial"/>
                      </a:endParaRPr>
                    </a:p>
                  </a:txBody>
                  <a:tcPr marT="45725" marB="45725" marR="91450" marL="91450"/>
                </a:tc>
              </a:tr>
            </a:tbl>
          </a:graphicData>
        </a:graphic>
      </p:graphicFrame>
      <p:graphicFrame>
        <p:nvGraphicFramePr>
          <p:cNvPr id="129" name="Google Shape;129;p9"/>
          <p:cNvGraphicFramePr/>
          <p:nvPr/>
        </p:nvGraphicFramePr>
        <p:xfrm>
          <a:off x="611560" y="4077072"/>
          <a:ext cx="3000000" cy="3000000"/>
        </p:xfrm>
        <a:graphic>
          <a:graphicData uri="http://schemas.openxmlformats.org/drawingml/2006/table">
            <a:tbl>
              <a:tblPr bandRow="1" firstRow="1">
                <a:noFill/>
                <a:tableStyleId>{A8DB3795-ED36-4319-B7F9-EB6C53E39A59}</a:tableStyleId>
              </a:tblPr>
              <a:tblGrid>
                <a:gridCol w="7920875"/>
              </a:tblGrid>
              <a:tr h="370850">
                <a:tc>
                  <a:txBody>
                    <a:bodyPr/>
                    <a:lstStyle/>
                    <a:p>
                      <a:pPr indent="0" lvl="0" marL="0" marR="0" rtl="0" algn="ctr">
                        <a:lnSpc>
                          <a:spcPct val="100000"/>
                        </a:lnSpc>
                        <a:spcBef>
                          <a:spcPts val="0"/>
                        </a:spcBef>
                        <a:spcAft>
                          <a:spcPts val="0"/>
                        </a:spcAft>
                        <a:buClr>
                          <a:schemeClr val="dk1"/>
                        </a:buClr>
                        <a:buSzPts val="2200"/>
                        <a:buFont typeface="Calibri"/>
                        <a:buNone/>
                      </a:pPr>
                      <a:r>
                        <a:rPr lang="en-GB" sz="2200" u="none" cap="none" strike="noStrike"/>
                        <a:t>Compulsory non-exam courses</a:t>
                      </a:r>
                      <a:endParaRPr sz="2200" u="none" cap="none" strike="noStrike">
                        <a:solidFill>
                          <a:srgbClr val="F0FE9C"/>
                        </a:solidFill>
                      </a:endParaRPr>
                    </a:p>
                  </a:txBody>
                  <a:tcPr marT="45725" marB="45725" marR="91450" marL="91450"/>
                </a:tc>
              </a:tr>
              <a:tr h="370850">
                <a:tc>
                  <a:txBody>
                    <a:bodyPr/>
                    <a:lstStyle/>
                    <a:p>
                      <a:pPr indent="0" lvl="0" marL="0" marR="0" rtl="0" algn="ctr">
                        <a:lnSpc>
                          <a:spcPct val="100000"/>
                        </a:lnSpc>
                        <a:spcBef>
                          <a:spcPts val="0"/>
                        </a:spcBef>
                        <a:spcAft>
                          <a:spcPts val="0"/>
                        </a:spcAft>
                        <a:buClr>
                          <a:srgbClr val="FF0000"/>
                        </a:buClr>
                        <a:buSzPts val="2200"/>
                        <a:buFont typeface="Calibri"/>
                        <a:buNone/>
                      </a:pPr>
                      <a:r>
                        <a:rPr lang="en-GB" sz="2200" u="none" cap="none" strike="noStrike"/>
                        <a:t>Personal Social and Health Education</a:t>
                      </a:r>
                      <a:endParaRPr sz="1400" u="none" cap="none" strike="noStrike"/>
                    </a:p>
                    <a:p>
                      <a:pPr indent="0" lvl="0" marL="0" marR="0" rtl="0" algn="ctr">
                        <a:lnSpc>
                          <a:spcPct val="100000"/>
                        </a:lnSpc>
                        <a:spcBef>
                          <a:spcPts val="440"/>
                        </a:spcBef>
                        <a:spcAft>
                          <a:spcPts val="0"/>
                        </a:spcAft>
                        <a:buClr>
                          <a:srgbClr val="FF0000"/>
                        </a:buClr>
                        <a:buSzPts val="2200"/>
                        <a:buFont typeface="Calibri"/>
                        <a:buNone/>
                      </a:pPr>
                      <a:r>
                        <a:rPr lang="en-GB" sz="2200" u="none" cap="none" strike="noStrike"/>
                        <a:t>Physical Education</a:t>
                      </a:r>
                      <a:endParaRPr sz="2200" u="none" cap="none" strike="noStrike">
                        <a:solidFill>
                          <a:schemeClr val="lt1"/>
                        </a:solidFill>
                        <a:latin typeface="Arial"/>
                        <a:ea typeface="Arial"/>
                        <a:cs typeface="Arial"/>
                        <a:sym typeface="Arial"/>
                      </a:endParaRPr>
                    </a:p>
                  </a:txBody>
                  <a:tcPr marT="45725" marB="45725" marR="91450" marL="914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corporate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2018-01-05T11:03:33Z</dcterms:created>
  <dc:creator>Andrew Wood</dc:creator>
</cp:coreProperties>
</file>