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4"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Lst>
  <p:sldSz cy="6858000" cx="9144000"/>
  <p:notesSz cx="6858000" cy="9144000"/>
  <p:embeddedFontLst>
    <p:embeddedFont>
      <p:font typeface="Candara"/>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http://customooxmlschemas.google.com/">
      <go:slidesCustomData xmlns:go="http://customooxmlschemas.google.com/" r:id="rId53" roundtripDataSignature="AMtx7mgFTDSrqoP5QBDO994WOyMwVUCj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font" Target="fonts/Candara-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Candara-italic.fntdata"/><Relationship Id="rId50" Type="http://schemas.openxmlformats.org/officeDocument/2006/relationships/font" Target="fonts/Candara-bold.fntdata"/><Relationship Id="rId53" Type="http://customschemas.google.com/relationships/presentationmetadata" Target="metadata"/><Relationship Id="rId52" Type="http://schemas.openxmlformats.org/officeDocument/2006/relationships/font" Target="fonts/Candara-bold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hinkuknow.co.uk/parents" TargetMode="External"/><Relationship Id="rId3" Type="http://schemas.openxmlformats.org/officeDocument/2006/relationships/hyperlink" Target="http://www.ceop.police.uk/"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Chatting and meeting new people on the internet can be fun and appealing for young people. There are lots of online apps and communities that can be educational and supportive for them, however this also opens up the opportunities for adults to contact them online.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No matter how old your child is, if they are using a device that has the internet - it is important to talk to them about the people who contact them online. Some people online genuinely just want to chat or be friends, but others may put pressure on children or manipulate them into doing something they don’t want to do and it’s important to speak to your child openly and honestly about this.</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Young people should always be advised not share too much personal information online, and never feel pressured to do something online that they don’t want to do.</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a:t>Sometimes children may find it difficult to tell you if something is worrying them online. They may be embarrassed or think that you won’t understand because you don’t ‘get’ their online lives. Other times they may have initiated the contact so they feel they are responsible, or have been told they are responsible for what has happened.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Therefore it is vital that they know that they can talk to a you, or another trusted adult if anything bothers or worries them.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So ask: Who are they friends with and what are they sharing with them?</a:t>
            </a:r>
            <a:endParaRPr/>
          </a:p>
          <a:p>
            <a:pPr indent="0" lvl="0" marL="0" rtl="0" algn="l">
              <a:spcBef>
                <a:spcPts val="0"/>
              </a:spcBef>
              <a:spcAft>
                <a:spcPts val="0"/>
              </a:spcAft>
              <a:buNone/>
            </a:pPr>
            <a:r>
              <a:t/>
            </a:r>
            <a:endParaRPr b="0" i="1" sz="1200" u="none" strike="noStrike">
              <a:solidFill>
                <a:schemeClr val="dk1"/>
              </a:solidFill>
              <a:latin typeface="Calibri"/>
              <a:ea typeface="Calibri"/>
              <a:cs typeface="Calibri"/>
              <a:sym typeface="Calibri"/>
            </a:endParaRPr>
          </a:p>
        </p:txBody>
      </p:sp>
      <p:sp>
        <p:nvSpPr>
          <p:cNvPr id="185" name="Google Shape;185;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b="1" i="0" lang="en-GB" sz="1200" u="none" strike="noStrike">
                <a:solidFill>
                  <a:schemeClr val="dk1"/>
                </a:solidFill>
                <a:latin typeface="Calibri"/>
                <a:ea typeface="Calibri"/>
                <a:cs typeface="Calibri"/>
                <a:sym typeface="Calibri"/>
              </a:rPr>
              <a:t>Lets recap.</a:t>
            </a:r>
            <a:endParaRPr/>
          </a:p>
          <a:p>
            <a:pPr indent="0" lvl="0" marL="0" rtl="0" algn="l">
              <a:spcBef>
                <a:spcPts val="0"/>
              </a:spcBef>
              <a:spcAft>
                <a:spcPts val="0"/>
              </a:spcAft>
              <a:buClr>
                <a:schemeClr val="dk1"/>
              </a:buClr>
              <a:buSzPts val="1200"/>
              <a:buFont typeface="Arial"/>
              <a:buNone/>
            </a:pPr>
            <a:r>
              <a:t/>
            </a:r>
            <a:endParaRPr b="1"/>
          </a:p>
          <a:p>
            <a:pPr indent="0" lvl="0" marL="0" rtl="0" algn="l">
              <a:spcBef>
                <a:spcPts val="0"/>
              </a:spcBef>
              <a:spcAft>
                <a:spcPts val="0"/>
              </a:spcAft>
              <a:buClr>
                <a:schemeClr val="dk1"/>
              </a:buClr>
              <a:buSzPts val="1200"/>
              <a:buFont typeface="Arial"/>
              <a:buNone/>
            </a:pPr>
            <a:r>
              <a:rPr i="0" lang="en-GB" sz="1200" u="none" strike="noStrike">
                <a:solidFill>
                  <a:schemeClr val="dk1"/>
                </a:solidFill>
              </a:rPr>
              <a:t>If your child is using an app, site or game and you want to know more about it you can explore together and ask:</a:t>
            </a:r>
            <a:endParaRPr/>
          </a:p>
          <a:p>
            <a:pPr indent="-228600" lvl="0" marL="228600" rtl="0" algn="l">
              <a:spcBef>
                <a:spcPts val="0"/>
              </a:spcBef>
              <a:spcAft>
                <a:spcPts val="0"/>
              </a:spcAft>
              <a:buClr>
                <a:schemeClr val="dk1"/>
              </a:buClr>
              <a:buSzPts val="1200"/>
              <a:buFont typeface="Calibri"/>
              <a:buAutoNum type="arabicPeriod"/>
            </a:pPr>
            <a:r>
              <a:rPr lang="en-GB"/>
              <a:t>What content can they see? </a:t>
            </a:r>
            <a:endParaRPr/>
          </a:p>
          <a:p>
            <a:pPr indent="-228600" lvl="0" marL="228600" rtl="0" algn="l">
              <a:spcBef>
                <a:spcPts val="0"/>
              </a:spcBef>
              <a:spcAft>
                <a:spcPts val="0"/>
              </a:spcAft>
              <a:buClr>
                <a:schemeClr val="dk1"/>
              </a:buClr>
              <a:buSzPts val="1200"/>
              <a:buFont typeface="Calibri"/>
              <a:buAutoNum type="arabicPeriod"/>
            </a:pPr>
            <a:r>
              <a:rPr lang="en-GB"/>
              <a:t>What can they share and who can they share it with?</a:t>
            </a:r>
            <a:endParaRPr/>
          </a:p>
          <a:p>
            <a:pPr indent="-228600" lvl="0" marL="228600" marR="0" rtl="0" algn="l">
              <a:lnSpc>
                <a:spcPct val="100000"/>
              </a:lnSpc>
              <a:spcBef>
                <a:spcPts val="0"/>
              </a:spcBef>
              <a:spcAft>
                <a:spcPts val="0"/>
              </a:spcAft>
              <a:buClr>
                <a:schemeClr val="dk1"/>
              </a:buClr>
              <a:buSzPts val="1200"/>
              <a:buFont typeface="Calibri"/>
              <a:buAutoNum type="arabicPeriod"/>
            </a:pPr>
            <a:r>
              <a:rPr lang="en-GB"/>
              <a:t>Who can they chat with? How and where?</a:t>
            </a:r>
            <a:endParaRPr i="0" sz="1200" u="none" strike="noStrike">
              <a:solidFill>
                <a:schemeClr val="dk1"/>
              </a:solidFill>
            </a:endParaRPr>
          </a:p>
          <a:p>
            <a:pPr indent="-228600" lvl="0" marL="228600" rtl="0" algn="l">
              <a:spcBef>
                <a:spcPts val="0"/>
              </a:spcBef>
              <a:spcAft>
                <a:spcPts val="0"/>
              </a:spcAft>
              <a:buClr>
                <a:schemeClr val="dk1"/>
              </a:buClr>
              <a:buSzPts val="1200"/>
              <a:buFont typeface="Calibri"/>
              <a:buAutoNum type="arabicPeriod"/>
            </a:pPr>
            <a:r>
              <a:rPr lang="en-GB"/>
              <a:t>Who can they be friends with?</a:t>
            </a:r>
            <a:endParaRPr/>
          </a:p>
          <a:p>
            <a:pPr indent="-152400" lvl="0" marL="22860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If you need some help with starting a conversation, here are three ways you can approach it:</a:t>
            </a:r>
            <a:endParaRPr/>
          </a:p>
          <a:p>
            <a:pPr indent="-228600" lvl="0" marL="228600" rtl="0" algn="l">
              <a:spcBef>
                <a:spcPts val="0"/>
              </a:spcBef>
              <a:spcAft>
                <a:spcPts val="0"/>
              </a:spcAft>
              <a:buClr>
                <a:schemeClr val="dk1"/>
              </a:buClr>
              <a:buSzPts val="1200"/>
              <a:buFont typeface="Calibri"/>
              <a:buAutoNum type="arabicPeriod"/>
            </a:pPr>
            <a:r>
              <a:rPr lang="en-GB"/>
              <a:t>I’ve heard that some young people do XXX – what do you think about that?</a:t>
            </a:r>
            <a:endParaRPr/>
          </a:p>
          <a:p>
            <a:pPr indent="-228600" lvl="0" marL="228600" rtl="0" algn="l">
              <a:spcBef>
                <a:spcPts val="0"/>
              </a:spcBef>
              <a:spcAft>
                <a:spcPts val="0"/>
              </a:spcAft>
              <a:buClr>
                <a:schemeClr val="dk1"/>
              </a:buClr>
              <a:buSzPts val="1200"/>
              <a:buFont typeface="Calibri"/>
              <a:buAutoNum type="arabicPeriod"/>
            </a:pPr>
            <a:r>
              <a:rPr lang="en-GB"/>
              <a:t>Has anything ever happened to a friend online that’s worried you?</a:t>
            </a:r>
            <a:endParaRPr/>
          </a:p>
          <a:p>
            <a:pPr indent="-228600" lvl="0" marL="228600" rtl="0" algn="l">
              <a:spcBef>
                <a:spcPts val="0"/>
              </a:spcBef>
              <a:spcAft>
                <a:spcPts val="0"/>
              </a:spcAft>
              <a:buClr>
                <a:schemeClr val="dk1"/>
              </a:buClr>
              <a:buSzPts val="1200"/>
              <a:buFont typeface="Calibri"/>
              <a:buAutoNum type="arabicPeriod"/>
            </a:pPr>
            <a:r>
              <a:rPr lang="en-GB"/>
              <a:t>What things do you do to keep yourself safe online?</a:t>
            </a:r>
            <a:endParaRPr/>
          </a:p>
          <a:p>
            <a:pPr indent="0" lvl="0" marL="0" rtl="0" algn="l">
              <a:spcBef>
                <a:spcPts val="0"/>
              </a:spcBef>
              <a:spcAft>
                <a:spcPts val="0"/>
              </a:spcAft>
              <a:buClr>
                <a:schemeClr val="dk1"/>
              </a:buClr>
              <a:buSzPts val="1200"/>
              <a:buFont typeface="Arial"/>
              <a:buNone/>
            </a:pPr>
            <a:r>
              <a:t/>
            </a:r>
            <a:endParaRPr b="1"/>
          </a:p>
          <a:p>
            <a:pPr indent="0" lvl="0" marL="0" rtl="0" algn="l">
              <a:spcBef>
                <a:spcPts val="0"/>
              </a:spcBef>
              <a:spcAft>
                <a:spcPts val="0"/>
              </a:spcAft>
              <a:buClr>
                <a:schemeClr val="dk1"/>
              </a:buClr>
              <a:buSzPts val="1200"/>
              <a:buFont typeface="Arial"/>
              <a:buNone/>
            </a:pPr>
            <a:r>
              <a:rPr b="1" i="0" lang="en-GB" sz="1200" u="none" strike="noStrike">
                <a:solidFill>
                  <a:schemeClr val="dk1"/>
                </a:solidFill>
                <a:latin typeface="Calibri"/>
                <a:ea typeface="Calibri"/>
                <a:cs typeface="Calibri"/>
                <a:sym typeface="Calibri"/>
              </a:rPr>
              <a:t>Which apps should I be concerned about? </a:t>
            </a:r>
            <a:endParaRPr/>
          </a:p>
          <a:p>
            <a:pPr indent="0" lvl="0" marL="0" rtl="0" algn="l">
              <a:spcBef>
                <a:spcPts val="0"/>
              </a:spcBef>
              <a:spcAft>
                <a:spcPts val="0"/>
              </a:spcAft>
              <a:buClr>
                <a:schemeClr val="dk1"/>
              </a:buClr>
              <a:buSzPts val="1200"/>
              <a:buFont typeface="Arial"/>
              <a:buNone/>
            </a:pPr>
            <a:r>
              <a:rPr b="0" i="0" lang="en-GB" sz="1200" u="none" strike="noStrike">
                <a:solidFill>
                  <a:schemeClr val="dk1"/>
                </a:solidFill>
                <a:latin typeface="Calibri"/>
                <a:ea typeface="Calibri"/>
                <a:cs typeface="Calibri"/>
                <a:sym typeface="Calibri"/>
              </a:rPr>
              <a:t>There are no apps, sites or games that are more or less dangerous or risky. People who want to </a:t>
            </a:r>
            <a:r>
              <a:rPr lang="en-GB"/>
              <a:t>harm </a:t>
            </a:r>
            <a:r>
              <a:rPr b="0" i="0" lang="en-GB" sz="1200" u="none" strike="noStrike">
                <a:solidFill>
                  <a:schemeClr val="dk1"/>
                </a:solidFill>
                <a:latin typeface="Calibri"/>
                <a:ea typeface="Calibri"/>
                <a:cs typeface="Calibri"/>
                <a:sym typeface="Calibri"/>
              </a:rPr>
              <a:t>children will use any sites or services which children use. Children should know to be wary of people they friend and talk to online, especially if they are asking to talk privately with them, and they should always be advised not share personal information online or any photos or videos that make them feel uncomfortable. Most importantly, it is vital that they know that they can talk to a trusted adult if anything bothers or worries them.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196" name="Google Shape;196;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0a950f8fde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0a950f8fde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10a950f8fde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0a950f8fde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0a950f8fde_0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10a950f8fde_0_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0a950f8fde_0_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0a950f8fde_0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10a950f8fde_0_1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0b6eeec527_0_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10b6eeec527_0_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Children and young people love watching videos online. Videos can be entertaining, funny, creative or educational. There are many different types of videos available online – which means your child may see something inappropriate. </a:t>
            </a:r>
            <a:endParaRPr/>
          </a:p>
          <a:p>
            <a:pPr indent="0" lvl="0" marL="0" rtl="0" algn="l">
              <a:spcBef>
                <a:spcPts val="0"/>
              </a:spcBef>
              <a:spcAft>
                <a:spcPts val="0"/>
              </a:spcAft>
              <a:buNone/>
            </a:pPr>
            <a:r>
              <a:t/>
            </a:r>
            <a:endParaRPr/>
          </a:p>
        </p:txBody>
      </p:sp>
      <p:sp>
        <p:nvSpPr>
          <p:cNvPr id="233" name="Google Shape;233;g10b6eeec527_0_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0b6eeec527_0_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10b6eeec527_0_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GB"/>
              <a:t>The risks mainly focus on viewing inappropriate content. </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GB"/>
              <a:t>What is inappropriate video content? </a:t>
            </a:r>
            <a:r>
              <a:rPr lang="en-GB"/>
              <a:t>An inappropriate video is anything that worries, scares or upsets your child.  It could be aimed at adults and include sexual images or show violent behaviour. Or it might encourage crime, terrorism, eating disorders or suicide and self harm.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How could your child see inappropriate content?</a:t>
            </a:r>
            <a:endParaRPr/>
          </a:p>
          <a:p>
            <a:pPr indent="0" lvl="0" marL="0" rtl="0" algn="l">
              <a:spcBef>
                <a:spcPts val="0"/>
              </a:spcBef>
              <a:spcAft>
                <a:spcPts val="0"/>
              </a:spcAft>
              <a:buNone/>
            </a:pPr>
            <a:r>
              <a:rPr lang="en-GB"/>
              <a:t>If your child is watching videos online, whether it’s on a streaming service, YouTube or through another platform, they may, accidently, see something not intended for them.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Sometimes, children can be exposed to unsuitable videos through a link they’ve found or been sent, or an app they’ve downloaded.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Sometimes children are curious and they may go looking for content. </a:t>
            </a:r>
            <a:endParaRPr b="1" i="1"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p:txBody>
      </p:sp>
      <p:sp>
        <p:nvSpPr>
          <p:cNvPr id="253" name="Google Shape;253;g10b6eeec527_0_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0b6eeec527_0_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10b6eeec527_0_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GB" sz="1200">
                <a:solidFill>
                  <a:schemeClr val="dk1"/>
                </a:solidFill>
                <a:latin typeface="Calibri"/>
                <a:ea typeface="Calibri"/>
                <a:cs typeface="Calibri"/>
                <a:sym typeface="Calibri"/>
              </a:rPr>
              <a:t>1.Talk to your child </a:t>
            </a:r>
            <a:endParaRPr/>
          </a:p>
          <a:p>
            <a:pPr indent="0" lvl="0" marL="0" rtl="0" algn="l">
              <a:spcBef>
                <a:spcPts val="0"/>
              </a:spcBef>
              <a:spcAft>
                <a:spcPts val="0"/>
              </a:spcAft>
              <a:buNone/>
            </a:pPr>
            <a:r>
              <a:rPr b="0" i="0" lang="en-GB" sz="1200">
                <a:solidFill>
                  <a:schemeClr val="dk1"/>
                </a:solidFill>
                <a:latin typeface="Calibri"/>
                <a:ea typeface="Calibri"/>
                <a:cs typeface="Calibri"/>
                <a:sym typeface="Calibri"/>
              </a:rPr>
              <a:t>Talk about the videos they like to watch and watch some together, as  this will help you to identify if they are suitable for them. Talk about what might make a video inappropriate and make sure they know what to do if they see anything they shouldn’t. Encourage your child to talk to you or another adult they trust if they see anything whilst watching videos that makes them feel worried, scared or sad.</a:t>
            </a:r>
            <a:endParaRPr/>
          </a:p>
          <a:p>
            <a:pPr indent="0" lvl="0" marL="0" rtl="0" algn="l">
              <a:spcBef>
                <a:spcPts val="0"/>
              </a:spcBef>
              <a:spcAft>
                <a:spcPts val="0"/>
              </a:spcAft>
              <a:buNone/>
            </a:pPr>
            <a:r>
              <a:rPr b="0" i="0"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b="1" i="0" lang="en-GB" sz="1200">
                <a:solidFill>
                  <a:schemeClr val="dk1"/>
                </a:solidFill>
                <a:latin typeface="Calibri"/>
                <a:ea typeface="Calibri"/>
                <a:cs typeface="Calibri"/>
                <a:sym typeface="Calibri"/>
              </a:rPr>
              <a:t>2. Look up the age ratings</a:t>
            </a:r>
            <a:endParaRPr/>
          </a:p>
          <a:p>
            <a:pPr indent="0" lvl="0" marL="0" rtl="0" algn="l">
              <a:spcBef>
                <a:spcPts val="0"/>
              </a:spcBef>
              <a:spcAft>
                <a:spcPts val="0"/>
              </a:spcAft>
              <a:buNone/>
            </a:pPr>
            <a:r>
              <a:rPr b="0" i="0" lang="en-GB" sz="1200">
                <a:solidFill>
                  <a:schemeClr val="dk1"/>
                </a:solidFill>
                <a:latin typeface="Calibri"/>
                <a:ea typeface="Calibri"/>
                <a:cs typeface="Calibri"/>
                <a:sym typeface="Calibri"/>
              </a:rPr>
              <a:t>Younger children are more likely to come across inappropriate content if they are using apps, websites or services before reaching the minimum age requirements. Check the age ratings or requirements before your child uses them for a guide as to whether it’s appropriate. </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GB" sz="1200">
                <a:solidFill>
                  <a:schemeClr val="dk1"/>
                </a:solidFill>
                <a:latin typeface="Calibri"/>
                <a:ea typeface="Calibri"/>
                <a:cs typeface="Calibri"/>
                <a:sym typeface="Calibri"/>
              </a:rPr>
              <a:t>3. Set up parental controls and filters</a:t>
            </a:r>
            <a:endParaRPr/>
          </a:p>
          <a:p>
            <a:pPr indent="0" lvl="0" marL="0" rtl="0" algn="l">
              <a:spcBef>
                <a:spcPts val="0"/>
              </a:spcBef>
              <a:spcAft>
                <a:spcPts val="0"/>
              </a:spcAft>
              <a:buNone/>
            </a:pPr>
            <a:r>
              <a:rPr b="0" i="0" lang="en-GB" sz="1200">
                <a:solidFill>
                  <a:schemeClr val="dk1"/>
                </a:solidFill>
                <a:latin typeface="Calibri"/>
                <a:ea typeface="Calibri"/>
                <a:cs typeface="Calibri"/>
                <a:sym typeface="Calibri"/>
              </a:rPr>
              <a:t>Most apps, sites, games and services have parental controls and filters to help you manage the content your child may see. Some services also let you set up child accounts, so content can be automatically filtered, or you can choose what content your child can view and block any obvious adult content.</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p:txBody>
      </p:sp>
      <p:sp>
        <p:nvSpPr>
          <p:cNvPr id="262" name="Google Shape;262;g10b6eeec527_0_7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0b6eeec527_0_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10b6eeec527_0_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Gaming is a popular with children, young people and adults across the world. Many games have an interactive online element- whether it's playing against others, chatting or making purchases.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For most children and young people, gaming is a fun way to spend time with friends. Gaming creates opportunities to develop teamwork, concentration skills and problem-solving.</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While playing games online is often great fun, it's important you understand what risks there are and what measures you can take to protect them while they’re playing their favourite games.</a:t>
            </a:r>
            <a:endParaRPr/>
          </a:p>
          <a:p>
            <a:pPr indent="0" lvl="0" marL="0" rtl="0" algn="l">
              <a:spcBef>
                <a:spcPts val="0"/>
              </a:spcBef>
              <a:spcAft>
                <a:spcPts val="0"/>
              </a:spcAft>
              <a:buNone/>
            </a:pPr>
            <a:r>
              <a:t/>
            </a:r>
            <a:endParaRPr/>
          </a:p>
        </p:txBody>
      </p:sp>
      <p:sp>
        <p:nvSpPr>
          <p:cNvPr id="272" name="Google Shape;272;g10b6eeec527_0_9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10b6eeec527_0_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10b6eeec527_0_1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What are the risks?</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GB"/>
              <a:t>•Chatting with people they don’t know. </a:t>
            </a:r>
            <a:r>
              <a:rPr lang="en-GB"/>
              <a:t>Gaming is different to social networks, as players often play against people they don’t know. This may include adults.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
            </a:r>
            <a:r>
              <a:rPr b="1" lang="en-GB"/>
              <a:t>Inappropriate or unmoderated chat</a:t>
            </a:r>
            <a:r>
              <a:rPr lang="en-GB"/>
              <a:t>. In some games swearing and insults are common, especially when a player hasn’t performed very well. Mean comments or insults can hurt, and competitive criticism might feel like bullying for some children.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
            </a:r>
            <a:r>
              <a:rPr b="1" lang="en-GB"/>
              <a:t>Requests to chat in private. </a:t>
            </a:r>
            <a:r>
              <a:rPr lang="en-GB"/>
              <a:t>Once a child moves to private chat, it may not be monitored by the game. They might share personal information or feel pressured to do something that they don’t want to do.</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GB"/>
              <a:t>•Offering gifts or trades. </a:t>
            </a:r>
            <a:r>
              <a:rPr lang="en-GB"/>
              <a:t>Some people may offer to trade – or give – your child in-game items or currencies to earn their trust and persuade them to have a separate conversation outside of the game.</a:t>
            </a:r>
            <a:endParaRPr b="0" i="0" sz="1200">
              <a:solidFill>
                <a:schemeClr val="dk1"/>
              </a:solidFill>
              <a:latin typeface="Calibri"/>
              <a:ea typeface="Calibri"/>
              <a:cs typeface="Calibri"/>
              <a:sym typeface="Calibri"/>
            </a:endParaRPr>
          </a:p>
        </p:txBody>
      </p:sp>
      <p:sp>
        <p:nvSpPr>
          <p:cNvPr id="292" name="Google Shape;292;g10b6eeec527_0_1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0a950f8fde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0a950f8fde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10a950f8fde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0b6eeec527_0_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10b6eeec527_0_1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Play with them . </a:t>
            </a:r>
            <a:r>
              <a:rPr lang="en-GB"/>
              <a:t>Play, or watch your children play, online games to understand how they talk online, who they talk to online and what you’re comfortable with. Look at the privacy settings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Talk to them. </a:t>
            </a:r>
            <a:r>
              <a:rPr lang="en-GB"/>
              <a:t>With older children, who may not want you to play with them, have regular chats about the games they play, who they talk to and how.</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Use family controls. </a:t>
            </a:r>
            <a:r>
              <a:rPr lang="en-GB"/>
              <a:t>Use family controls and in-game settings to manage, limit or turn off in-game chat to make sure that you’re confident interactions are right for your children.</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Encourage reporting. </a:t>
            </a:r>
            <a:r>
              <a:rPr lang="en-GB"/>
              <a:t>To catch potential problems early, encourage your children to report inappropriate chat in game and to tell you if anything in the game makes them feel worried or uncomfortable.</a:t>
            </a:r>
            <a:endParaRPr b="0" i="0" sz="1200">
              <a:solidFill>
                <a:schemeClr val="dk1"/>
              </a:solidFill>
              <a:latin typeface="Calibri"/>
              <a:ea typeface="Calibri"/>
              <a:cs typeface="Calibri"/>
              <a:sym typeface="Calibri"/>
            </a:endParaRPr>
          </a:p>
        </p:txBody>
      </p:sp>
      <p:sp>
        <p:nvSpPr>
          <p:cNvPr id="301" name="Google Shape;301;g10b6eeec527_0_1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a:t>Insert video file to slide - </a:t>
            </a:r>
            <a:r>
              <a:rPr lang="en-GB"/>
              <a:t>‘The World Changes. Children Don’t’ </a:t>
            </a:r>
            <a:endParaRPr i="1"/>
          </a:p>
          <a:p>
            <a:pPr indent="0" lvl="0" marL="0" rtl="0" algn="l">
              <a:spcBef>
                <a:spcPts val="0"/>
              </a:spcBef>
              <a:spcAft>
                <a:spcPts val="0"/>
              </a:spcAft>
              <a:buNone/>
            </a:pPr>
            <a:r>
              <a:t/>
            </a:r>
            <a:endParaRPr/>
          </a:p>
          <a:p>
            <a:pPr indent="0" lvl="0" marL="0" rtl="0" algn="l">
              <a:spcBef>
                <a:spcPts val="0"/>
              </a:spcBef>
              <a:spcAft>
                <a:spcPts val="0"/>
              </a:spcAft>
              <a:buNone/>
            </a:pPr>
            <a:r>
              <a:rPr lang="en-GB"/>
              <a:t>‘The World Changes. Children Don’t’ is a video made by NCA-CEOP for parents and carers. It shows what Shakespeare's story of </a:t>
            </a:r>
            <a:r>
              <a:rPr lang="en-GB" sz="1200">
                <a:solidFill>
                  <a:schemeClr val="dk1"/>
                </a:solidFill>
                <a:latin typeface="Calibri"/>
                <a:ea typeface="Calibri"/>
                <a:cs typeface="Calibri"/>
                <a:sym typeface="Calibri"/>
              </a:rPr>
              <a:t>Romeo and Juliet would look today with the influence of technology in relationships.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point of the video is to demonstrate that young people haven’t changed, young people are still doing all of the same things adults did when they were young, but in new ways. Social media has changed the way young people communicate but their curiosity about friendships and relationships remains the same. Having a supportive parent or carer can make all the difference in helping children explore these themes as safely as possible.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1" name="Google Shape;331;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2:notes"/>
          <p:cNvSpPr txBox="1"/>
          <p:nvPr>
            <p:ph idx="1" type="body"/>
          </p:nvPr>
        </p:nvSpPr>
        <p:spPr>
          <a:xfrm>
            <a:off x="685800" y="4343399"/>
            <a:ext cx="5486400" cy="46678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1" lang="en-GB">
                <a:latin typeface="Arial"/>
                <a:ea typeface="Arial"/>
                <a:cs typeface="Arial"/>
                <a:sym typeface="Arial"/>
              </a:rPr>
              <a:t>Sexual exploration online</a:t>
            </a:r>
            <a:endParaRPr/>
          </a:p>
          <a:p>
            <a:pPr indent="0" lvl="0" marL="0" marR="0" rtl="0" algn="l">
              <a:lnSpc>
                <a:spcPct val="100000"/>
              </a:lnSpc>
              <a:spcBef>
                <a:spcPts val="0"/>
              </a:spcBef>
              <a:spcAft>
                <a:spcPts val="0"/>
              </a:spcAft>
              <a:buClr>
                <a:schemeClr val="dk1"/>
              </a:buClr>
              <a:buSzPts val="1200"/>
              <a:buFont typeface="Arial"/>
              <a:buNone/>
            </a:pPr>
            <a:r>
              <a:t/>
            </a:r>
            <a:endParaRPr b="1">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1" lang="en-GB">
                <a:latin typeface="Arial"/>
                <a:ea typeface="Arial"/>
                <a:cs typeface="Arial"/>
                <a:sym typeface="Arial"/>
              </a:rPr>
              <a:t>Exploring relationships online </a:t>
            </a:r>
            <a:r>
              <a:rPr b="1" i="1" lang="en-GB">
                <a:latin typeface="Arial"/>
                <a:ea typeface="Arial"/>
                <a:cs typeface="Arial"/>
                <a:sym typeface="Arial"/>
              </a:rPr>
              <a:t>can</a:t>
            </a:r>
            <a:r>
              <a:rPr b="1" lang="en-GB">
                <a:latin typeface="Arial"/>
                <a:ea typeface="Arial"/>
                <a:cs typeface="Arial"/>
                <a:sym typeface="Arial"/>
              </a:rPr>
              <a:t> create opportunities for young people to gain support. </a:t>
            </a:r>
            <a:r>
              <a:rPr b="0" lang="en-GB">
                <a:latin typeface="Arial"/>
                <a:ea typeface="Arial"/>
                <a:cs typeface="Arial"/>
                <a:sym typeface="Arial"/>
              </a:rPr>
              <a:t>As parents, it is important to focus on positives as well as any risks</a:t>
            </a:r>
            <a:endParaRPr b="0">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1" lang="en-GB">
                <a:latin typeface="Arial"/>
                <a:ea typeface="Arial"/>
                <a:cs typeface="Arial"/>
                <a:sym typeface="Arial"/>
              </a:rPr>
              <a:t>It’s natural for young people to start exploring their sexual feelings online. </a:t>
            </a:r>
            <a:r>
              <a:rPr b="0" lang="en-GB">
                <a:latin typeface="Arial"/>
                <a:ea typeface="Arial"/>
                <a:cs typeface="Arial"/>
                <a:sym typeface="Arial"/>
              </a:rPr>
              <a:t>This</a:t>
            </a:r>
            <a:r>
              <a:rPr lang="en-GB">
                <a:latin typeface="Arial"/>
                <a:ea typeface="Arial"/>
                <a:cs typeface="Arial"/>
                <a:sym typeface="Arial"/>
              </a:rPr>
              <a:t> is part of their development and young people will use the internet to explore their friendships and relationships.</a:t>
            </a:r>
            <a:endParaRPr>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1" lang="en-GB">
                <a:latin typeface="Arial"/>
                <a:ea typeface="Arial"/>
                <a:cs typeface="Arial"/>
                <a:sym typeface="Arial"/>
              </a:rPr>
              <a:t>Talking to new people online can feel exciting to young people, but they could be contacted by people who pose a risk to them.</a:t>
            </a:r>
            <a:r>
              <a:rPr lang="en-GB" sz="1200">
                <a:solidFill>
                  <a:schemeClr val="dk1"/>
                </a:solidFill>
                <a:latin typeface="Arial"/>
                <a:ea typeface="Arial"/>
                <a:cs typeface="Arial"/>
                <a:sym typeface="Arial"/>
              </a:rPr>
              <a:t> It is important to talk to young people about staying safe when chatting online. There is advice on how to have these conversations at thinkuknow.co.uk/parents </a:t>
            </a:r>
            <a:endParaRPr/>
          </a:p>
          <a:p>
            <a:pPr indent="-171450" lvl="0" marL="171450" marR="0" rtl="0" algn="l">
              <a:lnSpc>
                <a:spcPct val="100000"/>
              </a:lnSpc>
              <a:spcBef>
                <a:spcPts val="0"/>
              </a:spcBef>
              <a:spcAft>
                <a:spcPts val="0"/>
              </a:spcAft>
              <a:buClr>
                <a:schemeClr val="dk1"/>
              </a:buClr>
              <a:buSzPts val="1200"/>
              <a:buFont typeface="Arial"/>
              <a:buChar char="•"/>
            </a:pPr>
            <a:r>
              <a:rPr b="1" lang="en-GB" sz="1200">
                <a:solidFill>
                  <a:schemeClr val="dk1"/>
                </a:solidFill>
                <a:latin typeface="Arial"/>
                <a:ea typeface="Arial"/>
                <a:cs typeface="Arial"/>
                <a:sym typeface="Arial"/>
              </a:rPr>
              <a:t>Remember, a</a:t>
            </a:r>
            <a:r>
              <a:rPr b="1" lang="en-GB">
                <a:latin typeface="Arial"/>
                <a:ea typeface="Arial"/>
                <a:cs typeface="Arial"/>
                <a:sym typeface="Arial"/>
              </a:rPr>
              <a:t>dolescents are more inclined to take risks - this is a normal part of growing up. </a:t>
            </a:r>
            <a:r>
              <a:rPr b="0" lang="en-GB">
                <a:latin typeface="Arial"/>
                <a:ea typeface="Arial"/>
                <a:cs typeface="Arial"/>
                <a:sym typeface="Arial"/>
              </a:rPr>
              <a:t>They might be even more likely to take risks online as being online may give them the confidence to do and say things they might think twice about ‘in real life’. It is important to understand this and to talk to your child in a positive way, helping them to learn, explore and develop their identity online in a safe way.</a:t>
            </a:r>
            <a:endParaRPr/>
          </a:p>
          <a:p>
            <a:pPr indent="0" lvl="0" marL="0" marR="0" rtl="0" algn="l">
              <a:lnSpc>
                <a:spcPct val="100000"/>
              </a:lnSpc>
              <a:spcBef>
                <a:spcPts val="0"/>
              </a:spcBef>
              <a:spcAft>
                <a:spcPts val="0"/>
              </a:spcAft>
              <a:buNone/>
            </a:pPr>
            <a:r>
              <a:t/>
            </a:r>
            <a:endParaRPr b="1">
              <a:latin typeface="Verdana"/>
              <a:ea typeface="Verdana"/>
              <a:cs typeface="Verdana"/>
              <a:sym typeface="Verdana"/>
            </a:endParaRPr>
          </a:p>
          <a:p>
            <a:pPr indent="-95250" lvl="0" marL="17145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9" name="Google Shape;339;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1" lang="en-GB">
                <a:latin typeface="Verdana"/>
                <a:ea typeface="Verdana"/>
                <a:cs typeface="Verdana"/>
                <a:sym typeface="Verdana"/>
              </a:rPr>
              <a:t>Sexual exploration online</a:t>
            </a:r>
            <a:endParaRPr/>
          </a:p>
          <a:p>
            <a:pPr indent="0" lvl="0" marL="0" marR="0" rtl="0" algn="l">
              <a:lnSpc>
                <a:spcPct val="100000"/>
              </a:lnSpc>
              <a:spcBef>
                <a:spcPts val="0"/>
              </a:spcBef>
              <a:spcAft>
                <a:spcPts val="0"/>
              </a:spcAft>
              <a:buClr>
                <a:schemeClr val="dk1"/>
              </a:buClr>
              <a:buSzPts val="1200"/>
              <a:buFont typeface="Arial"/>
              <a:buNone/>
            </a:pPr>
            <a:r>
              <a:t/>
            </a:r>
            <a:endParaRPr b="1">
              <a:latin typeface="Verdana"/>
              <a:ea typeface="Verdana"/>
              <a:cs typeface="Verdana"/>
              <a:sym typeface="Verdana"/>
            </a:endParaRPr>
          </a:p>
          <a:p>
            <a:pPr indent="-171450" lvl="0" marL="171450" marR="0" rtl="0" algn="l">
              <a:lnSpc>
                <a:spcPct val="100000"/>
              </a:lnSpc>
              <a:spcBef>
                <a:spcPts val="0"/>
              </a:spcBef>
              <a:spcAft>
                <a:spcPts val="0"/>
              </a:spcAft>
              <a:buClr>
                <a:schemeClr val="dk1"/>
              </a:buClr>
              <a:buSzPts val="1200"/>
              <a:buFont typeface="Arial"/>
              <a:buChar char="•"/>
            </a:pPr>
            <a:r>
              <a:rPr i="1" lang="en-GB">
                <a:latin typeface="Verdana"/>
                <a:ea typeface="Verdana"/>
                <a:cs typeface="Verdana"/>
                <a:sym typeface="Verdana"/>
              </a:rPr>
              <a:t>The two quotes on the slide are from young people from Brook/NCA-CEOP research ‘Digital Romance’, 2017</a:t>
            </a:r>
            <a:endParaRPr i="1">
              <a:latin typeface="Verdana"/>
              <a:ea typeface="Verdana"/>
              <a:cs typeface="Verdana"/>
              <a:sym typeface="Verdana"/>
            </a:endParaRPr>
          </a:p>
          <a:p>
            <a:pPr indent="-95250" lvl="0" marL="171450" marR="0" rtl="0" algn="l">
              <a:lnSpc>
                <a:spcPct val="100000"/>
              </a:lnSpc>
              <a:spcBef>
                <a:spcPts val="0"/>
              </a:spcBef>
              <a:spcAft>
                <a:spcPts val="0"/>
              </a:spcAft>
              <a:buClr>
                <a:schemeClr val="dk1"/>
              </a:buClr>
              <a:buSzPts val="1200"/>
              <a:buFont typeface="Arial"/>
              <a:buNone/>
            </a:pPr>
            <a:r>
              <a:t/>
            </a:r>
            <a:endParaRPr b="1">
              <a:latin typeface="Verdana"/>
              <a:ea typeface="Verdana"/>
              <a:cs typeface="Verdana"/>
              <a:sym typeface="Verdana"/>
            </a:endParaRPr>
          </a:p>
          <a:p>
            <a:pPr indent="0" lvl="0" marL="0" rtl="0" algn="l">
              <a:spcBef>
                <a:spcPts val="0"/>
              </a:spcBef>
              <a:spcAft>
                <a:spcPts val="0"/>
              </a:spcAft>
              <a:buNone/>
            </a:pPr>
            <a:r>
              <a:rPr lang="en-GB"/>
              <a:t>Talking about relationships and the internet with your children can feel daunting, but it is important to remain balanced and communicate that you understand.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Technology has become such an integral part of young people’s love lives, and young people have said they want adults to understand the positive role it can play in love and relationships.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Young people have said they are less likely to go to their parents for advice if they feel their parents only portray a negative and risky role of the internet in relationships.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Thinkuknow has a lots of advice and resources to help parents and carers have these conversations. </a:t>
            </a:r>
            <a:endParaRPr/>
          </a:p>
          <a:p>
            <a:pPr indent="0" lvl="0" marL="0" rtl="0" algn="l">
              <a:spcBef>
                <a:spcPts val="0"/>
              </a:spcBef>
              <a:spcAft>
                <a:spcPts val="0"/>
              </a:spcAft>
              <a:buNone/>
            </a:pPr>
            <a:r>
              <a:t/>
            </a:r>
            <a:endParaRPr/>
          </a:p>
          <a:p>
            <a:pPr indent="0" lvl="0" marL="0" rtl="0" algn="l">
              <a:spcBef>
                <a:spcPts val="0"/>
              </a:spcBef>
              <a:spcAft>
                <a:spcPts val="0"/>
              </a:spcAft>
              <a:buNone/>
            </a:pPr>
            <a:r>
              <a:rPr i="1" lang="en-GB"/>
              <a:t>Recommend that parents and carers visit www.thinkuknow.co.uk/parents to read advice on how to support their child online.</a:t>
            </a:r>
            <a:endParaRPr/>
          </a:p>
          <a:p>
            <a:pPr indent="-95250" lvl="0" marL="171450" marR="0" rtl="0" algn="l">
              <a:lnSpc>
                <a:spcPct val="100000"/>
              </a:lnSpc>
              <a:spcBef>
                <a:spcPts val="0"/>
              </a:spcBef>
              <a:spcAft>
                <a:spcPts val="0"/>
              </a:spcAft>
              <a:buClr>
                <a:schemeClr val="dk1"/>
              </a:buClr>
              <a:buSzPts val="1200"/>
              <a:buFont typeface="Arial"/>
              <a:buNone/>
            </a:pPr>
            <a:r>
              <a:t/>
            </a:r>
            <a:endParaRPr b="1">
              <a:latin typeface="Verdana"/>
              <a:ea typeface="Verdana"/>
              <a:cs typeface="Verdana"/>
              <a:sym typeface="Verdana"/>
            </a:endParaRPr>
          </a:p>
          <a:p>
            <a:pPr indent="-95250" lvl="0" marL="17145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49" name="Google Shape;349;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i="0" lang="en-GB" sz="1200" u="none" strike="noStrike">
                <a:solidFill>
                  <a:schemeClr val="dk1"/>
                </a:solidFill>
                <a:latin typeface="Calibri"/>
                <a:ea typeface="Calibri"/>
                <a:cs typeface="Calibri"/>
                <a:sym typeface="Calibri"/>
              </a:rPr>
              <a:t>Sharing of images</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1" lang="en-GB" sz="1200" u="none" strike="noStrike">
                <a:solidFill>
                  <a:schemeClr val="dk1"/>
                </a:solidFill>
                <a:latin typeface="Calibri"/>
                <a:ea typeface="Calibri"/>
                <a:cs typeface="Calibri"/>
                <a:sym typeface="Calibri"/>
              </a:rPr>
              <a:t>The slide details a range of contexts and motivations in which a young person may share a naked/semi-naked photo of themselves online.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lang="en-GB"/>
              <a:t>‘Nude image sharing’ is a term used to describe naked or semi-naked pictures or videos taken on an electronic device and shared online. Young people often refer to nude pictures as either ‘nudes’ or simply ‘pics’.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Young people may share naked or semi-naked pictures of themselves for a variety of reasons. </a:t>
            </a:r>
            <a:r>
              <a:rPr b="0" i="0" lang="en-GB" sz="1200" u="none" strike="noStrike">
                <a:solidFill>
                  <a:schemeClr val="dk1"/>
                </a:solidFill>
                <a:latin typeface="Calibri"/>
                <a:ea typeface="Calibri"/>
                <a:cs typeface="Calibri"/>
                <a:sym typeface="Calibri"/>
              </a:rPr>
              <a:t>This can be a positive experience if done safely and consensually, but of course it can also expose them to risks.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These motivations demonstrate a range of situations and contexts in which a nude photo may be taken. Some situations are more risky than others, and show how important it is to understand the context behind an image.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359" name="Google Shape;359;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Talking to your child about relationships, sex and nude images is the best thing that you can do to help keep them safe.  Avoid appearing judgemental, or saying ‘don’t do it’ without opening up a conversation about it first.  They are less likely to open up or come to you for help if they need it, if they think you  are judging them.</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GB"/>
              <a:t>Consider starting off with an example from a TV programme or an article about a celebrity who shared a nude image or ask them if its something young people do – distancing the conversation gives them the opportunity to share their opinions without sharing personal details first.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Explain that even when nude images are shared with trusted friends and partners, there's a chance that more people could end up seeing them. Discuss what a healthy relationship looks like, including the importance of trust and consent.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Remind them that no one should be pressured into sharing a nude image if they don’t want to. If someone says no to sending one, this decision should be respected. </a:t>
            </a:r>
            <a:endParaRPr/>
          </a:p>
          <a:p>
            <a:pPr indent="0" lvl="0" marL="0" rtl="0" algn="l">
              <a:spcBef>
                <a:spcPts val="0"/>
              </a:spcBef>
              <a:spcAft>
                <a:spcPts val="0"/>
              </a:spcAft>
              <a:buNone/>
            </a:pPr>
            <a:r>
              <a:rPr lang="en-GB"/>
              <a:t>It’s also not OK to share nude images without someone’s consent and it’s ok to tell someone.  Young people often think once they’ve sent an image, they’re powerless to prevent anything bad from happening.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If your child is worried about an image they’ve shared, there are things you can both do about the situation, including reporting to NCA-CEOP.</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Visit the www.thinkuknow.co.uk/parents for more information. </a:t>
            </a:r>
            <a:endParaRPr/>
          </a:p>
          <a:p>
            <a:pPr indent="0" lvl="0" marL="0" rtl="0" algn="l">
              <a:spcBef>
                <a:spcPts val="0"/>
              </a:spcBef>
              <a:spcAft>
                <a:spcPts val="0"/>
              </a:spcAft>
              <a:buNone/>
            </a:pPr>
            <a:r>
              <a:t/>
            </a:r>
            <a:endParaRPr/>
          </a:p>
        </p:txBody>
      </p:sp>
      <p:sp>
        <p:nvSpPr>
          <p:cNvPr id="368" name="Google Shape;368;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i="1" lang="en-GB"/>
              <a:t>Optional video – please watch before delivery. It is at your discretion whether you would like to include. </a:t>
            </a:r>
            <a:endParaRPr/>
          </a:p>
          <a:p>
            <a:pPr indent="0" lvl="0" marL="0" marR="0" rtl="0" algn="l">
              <a:lnSpc>
                <a:spcPct val="100000"/>
              </a:lnSpc>
              <a:spcBef>
                <a:spcPts val="0"/>
              </a:spcBef>
              <a:spcAft>
                <a:spcPts val="0"/>
              </a:spcAft>
              <a:buClr>
                <a:schemeClr val="dk1"/>
              </a:buClr>
              <a:buSzPts val="1200"/>
              <a:buFont typeface="Calibri"/>
              <a:buNone/>
            </a:pPr>
            <a:r>
              <a:t/>
            </a:r>
            <a:endParaRPr i="1"/>
          </a:p>
          <a:p>
            <a:pPr indent="0" lvl="0" marL="0" marR="0" rtl="0" algn="l">
              <a:lnSpc>
                <a:spcPct val="100000"/>
              </a:lnSpc>
              <a:spcBef>
                <a:spcPts val="0"/>
              </a:spcBef>
              <a:spcAft>
                <a:spcPts val="0"/>
              </a:spcAft>
              <a:buClr>
                <a:schemeClr val="dk1"/>
              </a:buClr>
              <a:buSzPts val="1200"/>
              <a:buFont typeface="Calibri"/>
              <a:buNone/>
            </a:pPr>
            <a:r>
              <a:rPr i="1" lang="en-GB"/>
              <a:t>Insert video file to slide </a:t>
            </a:r>
            <a:r>
              <a:rPr lang="en-GB"/>
              <a:t>– WhoIsSam?</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rgbClr val="000000"/>
              </a:buClr>
              <a:buSzPts val="1200"/>
              <a:buFont typeface="Calibri"/>
              <a:buNone/>
            </a:pPr>
            <a:r>
              <a:rPr b="1" i="1" lang="en-GB" sz="1200" u="none" cap="none" strike="noStrike">
                <a:solidFill>
                  <a:srgbClr val="000000"/>
                </a:solidFill>
                <a:latin typeface="Calibri"/>
                <a:ea typeface="Calibri"/>
                <a:cs typeface="Calibri"/>
                <a:sym typeface="Calibri"/>
              </a:rPr>
              <a:t>Before watching the video</a:t>
            </a:r>
            <a:endParaRPr/>
          </a:p>
          <a:p>
            <a:pPr indent="0" lvl="0" marL="0" rtl="0" algn="l">
              <a:spcBef>
                <a:spcPts val="0"/>
              </a:spcBef>
              <a:spcAft>
                <a:spcPts val="0"/>
              </a:spcAft>
              <a:buNone/>
            </a:pPr>
            <a:r>
              <a:rPr b="0" lang="en-GB" sz="1200" u="none" cap="none" strike="noStrike">
                <a:solidFill>
                  <a:srgbClr val="000000"/>
                </a:solidFill>
              </a:rPr>
              <a:t>I am going to show you a short animation which is narrated by a fictional character called Sam. </a:t>
            </a:r>
            <a:r>
              <a:rPr lang="en-GB">
                <a:solidFill>
                  <a:srgbClr val="000000"/>
                </a:solidFill>
              </a:rPr>
              <a:t>Sam is an online offender </a:t>
            </a:r>
            <a:r>
              <a:rPr b="0" lang="en-GB" sz="1200" u="none" cap="none" strike="noStrike">
                <a:solidFill>
                  <a:srgbClr val="000000"/>
                </a:solidFill>
              </a:rPr>
              <a:t>who targets children online and quickly builds trust with them. </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GB"/>
              <a:t>After watching the video. </a:t>
            </a:r>
            <a:endParaRPr/>
          </a:p>
          <a:p>
            <a:pPr indent="0" lvl="0" marL="0" rtl="0" algn="l">
              <a:spcBef>
                <a:spcPts val="0"/>
              </a:spcBef>
              <a:spcAft>
                <a:spcPts val="0"/>
              </a:spcAft>
              <a:buNone/>
            </a:pPr>
            <a:r>
              <a:rPr lang="en-GB"/>
              <a:t>Firstly, online offenders can be anyone. There is not just one ‘type’ of person, as shown in this video. All children can be vulnerable and it is very important we do not approach this from a perspective of ‘it won’t happen to someone I know’.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What is important, is that you, as parents and carers talk </a:t>
            </a:r>
            <a:r>
              <a:rPr lang="en-GB">
                <a:solidFill>
                  <a:srgbClr val="000000"/>
                </a:solidFill>
              </a:rPr>
              <a:t>openly to your children about being safe online, about healthy relationships and encouraging them to speak out if anything happens online that worries them or doesn’t feel right.</a:t>
            </a:r>
            <a:endParaRPr/>
          </a:p>
        </p:txBody>
      </p:sp>
      <p:sp>
        <p:nvSpPr>
          <p:cNvPr id="396" name="Google Shape;396;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b="1" lang="en-GB">
                <a:latin typeface="Verdana"/>
                <a:ea typeface="Verdana"/>
                <a:cs typeface="Verdana"/>
                <a:sym typeface="Verdana"/>
              </a:rPr>
              <a:t>Sexual abuse online</a:t>
            </a:r>
            <a:endParaRPr/>
          </a:p>
          <a:p>
            <a:pPr indent="0" lvl="0" marL="0" rtl="0" algn="l">
              <a:spcBef>
                <a:spcPts val="0"/>
              </a:spcBef>
              <a:spcAft>
                <a:spcPts val="0"/>
              </a:spcAft>
              <a:buClr>
                <a:schemeClr val="dk1"/>
              </a:buClr>
              <a:buSzPts val="1200"/>
              <a:buFont typeface="Arial"/>
              <a:buNone/>
            </a:pPr>
            <a:r>
              <a:t/>
            </a:r>
            <a:endParaRPr b="1">
              <a:latin typeface="Verdana"/>
              <a:ea typeface="Verdana"/>
              <a:cs typeface="Verdana"/>
              <a:sym typeface="Verdana"/>
            </a:endParaRPr>
          </a:p>
          <a:p>
            <a:pPr indent="-171450" lvl="0" marL="171450" rtl="0" algn="l">
              <a:spcBef>
                <a:spcPts val="0"/>
              </a:spcBef>
              <a:spcAft>
                <a:spcPts val="0"/>
              </a:spcAft>
              <a:buClr>
                <a:schemeClr val="dk1"/>
              </a:buClr>
              <a:buSzPts val="1200"/>
              <a:buFont typeface="Arial"/>
              <a:buChar char="•"/>
            </a:pPr>
            <a:r>
              <a:rPr b="1" lang="en-GB">
                <a:latin typeface="Verdana"/>
                <a:ea typeface="Verdana"/>
                <a:cs typeface="Verdana"/>
                <a:sym typeface="Verdana"/>
              </a:rPr>
              <a:t>There are opportunities for adults to contact children and young people online. They can use any part of the internet including games, social media, and live streaming platforms. </a:t>
            </a:r>
            <a:r>
              <a:rPr b="0" lang="en-GB">
                <a:latin typeface="Verdana"/>
                <a:ea typeface="Verdana"/>
                <a:cs typeface="Verdana"/>
                <a:sym typeface="Verdana"/>
              </a:rPr>
              <a:t>They may send out multiple ‘friend requests’ or messages at random, target young people who they identify as particularly vulnerable (for example, by the things they post online) or may attempt to build a relationship via a game.</a:t>
            </a:r>
            <a:endParaRPr>
              <a:solidFill>
                <a:srgbClr val="000000"/>
              </a:solidFill>
              <a:latin typeface="Verdana"/>
              <a:ea typeface="Verdana"/>
              <a:cs typeface="Verdana"/>
              <a:sym typeface="Verdana"/>
            </a:endParaRPr>
          </a:p>
          <a:p>
            <a:pPr indent="-171450" lvl="0" marL="171450" rtl="0" algn="l">
              <a:spcBef>
                <a:spcPts val="0"/>
              </a:spcBef>
              <a:spcAft>
                <a:spcPts val="0"/>
              </a:spcAft>
              <a:buClr>
                <a:srgbClr val="000000"/>
              </a:buClr>
              <a:buSzPts val="1200"/>
              <a:buFont typeface="Arial"/>
              <a:buChar char="•"/>
            </a:pPr>
            <a:r>
              <a:rPr b="1" lang="en-GB">
                <a:solidFill>
                  <a:srgbClr val="000000"/>
                </a:solidFill>
                <a:latin typeface="Verdana"/>
                <a:ea typeface="Verdana"/>
                <a:cs typeface="Verdana"/>
                <a:sym typeface="Verdana"/>
              </a:rPr>
              <a:t>Adults can create multiple online identities and even pretend to be children and young people themselves. </a:t>
            </a:r>
            <a:r>
              <a:rPr b="0" lang="en-GB">
                <a:solidFill>
                  <a:srgbClr val="000000"/>
                </a:solidFill>
                <a:latin typeface="Verdana"/>
                <a:ea typeface="Verdana"/>
                <a:cs typeface="Verdana"/>
                <a:sym typeface="Verdana"/>
              </a:rPr>
              <a:t>Others may be open and honest about who they are. </a:t>
            </a:r>
            <a:endParaRPr/>
          </a:p>
          <a:p>
            <a:pPr indent="-171450" lvl="0" marL="171450" rtl="0" algn="l">
              <a:spcBef>
                <a:spcPts val="0"/>
              </a:spcBef>
              <a:spcAft>
                <a:spcPts val="0"/>
              </a:spcAft>
              <a:buClr>
                <a:srgbClr val="000000"/>
              </a:buClr>
              <a:buSzPts val="1200"/>
              <a:buFont typeface="Arial"/>
              <a:buChar char="•"/>
            </a:pPr>
            <a:r>
              <a:rPr b="1" lang="en-GB">
                <a:solidFill>
                  <a:srgbClr val="000000"/>
                </a:solidFill>
                <a:latin typeface="Verdana"/>
                <a:ea typeface="Verdana"/>
                <a:cs typeface="Verdana"/>
                <a:sym typeface="Verdana"/>
              </a:rPr>
              <a:t>Adults can exploit young people’s natural curiosity by talking about sex and introducing harmful things. </a:t>
            </a:r>
            <a:r>
              <a:rPr lang="en-GB">
                <a:solidFill>
                  <a:srgbClr val="000000"/>
                </a:solidFill>
                <a:latin typeface="Verdana"/>
                <a:ea typeface="Verdana"/>
                <a:cs typeface="Verdana"/>
                <a:sym typeface="Verdana"/>
              </a:rPr>
              <a:t>They may start with seemingly ‘innocent’ comments and build up to more sexual conversation and sending images and videos.  </a:t>
            </a:r>
            <a:endParaRPr/>
          </a:p>
          <a:p>
            <a:pPr indent="-171450" lvl="0" marL="171450" rtl="0" algn="l">
              <a:spcBef>
                <a:spcPts val="0"/>
              </a:spcBef>
              <a:spcAft>
                <a:spcPts val="0"/>
              </a:spcAft>
              <a:buClr>
                <a:srgbClr val="000000"/>
              </a:buClr>
              <a:buSzPts val="1200"/>
              <a:buFont typeface="Arial"/>
              <a:buChar char="•"/>
            </a:pPr>
            <a:r>
              <a:rPr b="1" lang="en-GB">
                <a:solidFill>
                  <a:srgbClr val="000000"/>
                </a:solidFill>
                <a:latin typeface="Verdana"/>
                <a:ea typeface="Verdana"/>
                <a:cs typeface="Verdana"/>
                <a:sym typeface="Verdana"/>
              </a:rPr>
              <a:t>Adults can pressure, intimidate and coerce children into doing things that they are not ready for. Increasingly children and young people are tricked into sexual activity over live video. </a:t>
            </a:r>
            <a:r>
              <a:rPr b="0" lang="en-GB">
                <a:solidFill>
                  <a:srgbClr val="000000"/>
                </a:solidFill>
                <a:latin typeface="Verdana"/>
                <a:ea typeface="Verdana"/>
                <a:cs typeface="Verdana"/>
                <a:sym typeface="Verdana"/>
              </a:rPr>
              <a:t>Talk to your child and ask them what they would do if someone made an inappropriate request online, give them the skills to respond and make sure they know that they can come to you.</a:t>
            </a:r>
            <a:endParaRPr/>
          </a:p>
          <a:p>
            <a:pPr indent="-95250" lvl="0" marL="171450" rtl="0" algn="l">
              <a:spcBef>
                <a:spcPts val="0"/>
              </a:spcBef>
              <a:spcAft>
                <a:spcPts val="0"/>
              </a:spcAft>
              <a:buClr>
                <a:schemeClr val="dk1"/>
              </a:buClr>
              <a:buSzPts val="1200"/>
              <a:buFont typeface="Arial"/>
              <a:buNone/>
            </a:pPr>
            <a:r>
              <a:t/>
            </a:r>
            <a:endParaRPr b="0">
              <a:solidFill>
                <a:srgbClr val="000000"/>
              </a:solidFill>
              <a:latin typeface="Verdana"/>
              <a:ea typeface="Verdana"/>
              <a:cs typeface="Verdana"/>
              <a:sym typeface="Verdana"/>
            </a:endParaRPr>
          </a:p>
          <a:p>
            <a:pPr indent="0" lvl="0" marL="0" rtl="0" algn="l">
              <a:spcBef>
                <a:spcPts val="0"/>
              </a:spcBef>
              <a:spcAft>
                <a:spcPts val="0"/>
              </a:spcAft>
              <a:buNone/>
            </a:pPr>
            <a:r>
              <a:rPr b="0" lang="en-GB">
                <a:solidFill>
                  <a:srgbClr val="000000"/>
                </a:solidFill>
                <a:latin typeface="Verdana"/>
                <a:ea typeface="Verdana"/>
                <a:cs typeface="Verdana"/>
                <a:sym typeface="Verdana"/>
              </a:rPr>
              <a:t>Make sure they know who they can report to . </a:t>
            </a:r>
            <a:r>
              <a:rPr lang="en-GB" sz="1200">
                <a:solidFill>
                  <a:schemeClr val="dk1"/>
                </a:solidFill>
                <a:latin typeface="Calibri"/>
                <a:ea typeface="Calibri"/>
                <a:cs typeface="Calibri"/>
                <a:sym typeface="Calibri"/>
              </a:rPr>
              <a:t>If your child shared a picture or video because they were threatened, pressured, or forced to, or you believe your child is being groomed or is at risk of sexual abuse you should report to CEOP. CEOP can help protect your child. It’s never too late to get help.</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will tell you how to do this at the end of this presentation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Arial"/>
              <a:buNone/>
            </a:pPr>
            <a:r>
              <a:t/>
            </a:r>
            <a:endParaRPr b="0">
              <a:solidFill>
                <a:srgbClr val="000000"/>
              </a:solidFill>
              <a:latin typeface="Verdana"/>
              <a:ea typeface="Verdana"/>
              <a:cs typeface="Verdana"/>
              <a:sym typeface="Verdana"/>
            </a:endParaRPr>
          </a:p>
          <a:p>
            <a:pPr indent="0" lvl="0" marL="0" rtl="0" algn="l">
              <a:spcBef>
                <a:spcPts val="0"/>
              </a:spcBef>
              <a:spcAft>
                <a:spcPts val="0"/>
              </a:spcAft>
              <a:buNone/>
            </a:pPr>
            <a:r>
              <a:t/>
            </a:r>
            <a:endParaRPr/>
          </a:p>
        </p:txBody>
      </p:sp>
      <p:sp>
        <p:nvSpPr>
          <p:cNvPr id="404" name="Google Shape;404;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1" lang="en-GB" sz="1200"/>
              <a:t>Note to presenter:  </a:t>
            </a:r>
            <a:r>
              <a:rPr b="0" i="1" lang="en-GB" sz="1200">
                <a:solidFill>
                  <a:schemeClr val="dk1"/>
                </a:solidFill>
                <a:latin typeface="Calibri"/>
                <a:ea typeface="Calibri"/>
                <a:cs typeface="Calibri"/>
                <a:sym typeface="Calibri"/>
              </a:rPr>
              <a:t>Please read through the presentation thoroughly before delivery and familiarise yourself with the Thinkuknow websites (www.thinkuknow.co.uk) and NCA-CEOP Safety Centre (www.ceop.police.uk) if needed. There are delivery notes and instructions </a:t>
            </a:r>
            <a:r>
              <a:rPr b="0" i="1" lang="en-GB" sz="1200" u="sng">
                <a:solidFill>
                  <a:schemeClr val="dk1"/>
                </a:solidFill>
                <a:latin typeface="Calibri"/>
                <a:ea typeface="Calibri"/>
                <a:cs typeface="Calibri"/>
                <a:sym typeface="Calibri"/>
              </a:rPr>
              <a:t>in italics</a:t>
            </a:r>
            <a:r>
              <a:rPr b="0" i="1" lang="en-GB" sz="1200">
                <a:solidFill>
                  <a:schemeClr val="dk1"/>
                </a:solidFill>
                <a:latin typeface="Calibri"/>
                <a:ea typeface="Calibri"/>
                <a:cs typeface="Calibri"/>
                <a:sym typeface="Calibri"/>
              </a:rPr>
              <a:t> on some slides to aid your delivery. </a:t>
            </a:r>
            <a:endParaRPr b="0" i="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b="0" i="1" lang="en-GB" sz="1200">
                <a:solidFill>
                  <a:schemeClr val="dk1"/>
                </a:solidFill>
                <a:latin typeface="Calibri"/>
                <a:ea typeface="Calibri"/>
                <a:cs typeface="Calibri"/>
                <a:sym typeface="Calibri"/>
              </a:rPr>
              <a:t>Do register for a Thinkuknow account to gain access to our downloadable learning resources. </a:t>
            </a:r>
            <a:endParaRPr b="0" i="1" sz="1200">
              <a:solidFill>
                <a:schemeClr val="dk1"/>
              </a:solidFill>
              <a:latin typeface="Calibri"/>
              <a:ea typeface="Calibri"/>
              <a:cs typeface="Calibri"/>
              <a:sym typeface="Calibri"/>
            </a:endParaRPr>
          </a:p>
        </p:txBody>
      </p:sp>
      <p:sp>
        <p:nvSpPr>
          <p:cNvPr id="95" name="Google Shape;95;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What can you do to keep your child safe online?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GB" sz="1200">
                <a:solidFill>
                  <a:schemeClr val="dk1"/>
                </a:solidFill>
                <a:latin typeface="Calibri"/>
                <a:ea typeface="Calibri"/>
                <a:cs typeface="Calibri"/>
                <a:sym typeface="Calibri"/>
              </a:rPr>
              <a:t>Chat little and often</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best way you can protect your child is to establish a positive relationship with them around their life online. Talk to them – not just once but have ongoing conversations as part of your family life.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Ask them what they are doing online, and what they like and dislike about the apps and services they use. Take the opportunity to talk to them about how to stay safe on these services and in general. For example, you could ask about the types of issues that have arisen for their friends online, and what advice they would offer to help them feel safe. Talking about others, can help you avoid directly questioning what they do online, and possible embarrassment.</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b="1" lang="en-GB" sz="1200">
                <a:solidFill>
                  <a:schemeClr val="dk1"/>
                </a:solidFill>
                <a:latin typeface="Calibri"/>
                <a:ea typeface="Calibri"/>
                <a:cs typeface="Calibri"/>
                <a:sym typeface="Calibri"/>
              </a:rPr>
              <a:t>Explain to them any worries you have. </a:t>
            </a:r>
            <a:r>
              <a:rPr lang="en-GB" sz="1200">
                <a:solidFill>
                  <a:schemeClr val="dk1"/>
                </a:solidFill>
                <a:latin typeface="Calibri"/>
                <a:ea typeface="Calibri"/>
                <a:cs typeface="Calibri"/>
                <a:sym typeface="Calibri"/>
              </a:rPr>
              <a:t>Your child might think that you are getting worried for no good reason, but if you explain why something is troubling you they will understand why you want to talk to them. Tell them if it is something you have read about or seen their friends doing. </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p:txBody>
      </p:sp>
      <p:sp>
        <p:nvSpPr>
          <p:cNvPr id="432" name="Google Shape;432;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200">
                <a:solidFill>
                  <a:schemeClr val="dk1"/>
                </a:solidFill>
                <a:latin typeface="Calibri"/>
                <a:ea typeface="Calibri"/>
                <a:cs typeface="Calibri"/>
                <a:sym typeface="Calibri"/>
              </a:rPr>
              <a:t>Remind them to report anything worrying, and how they can do this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It’s important that children and young people always know where to go if they come across something that worries them or makes them feel uncomfortable online.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To help, you could, encourage them to speak to you or another adult immediately if they have any worries or concerns. Help them to identify a trusted adult that they can approach, if they feel they can’t talk to you, even if this means on the phone. </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Make sure they know that they can always report to CEOP if they are worried about sexual abuse online. Or if they are worried about something else, they can call a helpline, like Childline. We tell you more about this at the end.</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Make sure they know that you would never blame them for anything that might happen online. Technology, flirtation, excitement and hormones are a powerful mix. This can make it hard for young people to think clearly about their actions online and to consider the possible consequences. Young people will take risks online, and they need to know that you will always give them calm and non-judgemental support.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p:txBody>
      </p:sp>
      <p:sp>
        <p:nvSpPr>
          <p:cNvPr id="441" name="Google Shape;441;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Explore the Thinkuknow resources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Thinkuknow films and activities are a great way to start and continue chats about online safety.</a:t>
            </a:r>
            <a:endParaRPr/>
          </a:p>
          <a:p>
            <a:pPr indent="0" lvl="0" marL="0" rtl="0" algn="l">
              <a:spcBef>
                <a:spcPts val="0"/>
              </a:spcBef>
              <a:spcAft>
                <a:spcPts val="0"/>
              </a:spcAft>
              <a:buNone/>
            </a:pPr>
            <a:r>
              <a:rPr lang="en-GB"/>
              <a:t>We also have our Thinkuknow websites for children and parents and carers. </a:t>
            </a:r>
            <a:endParaRPr/>
          </a:p>
          <a:p>
            <a:pPr indent="0" lvl="0" marL="0" rtl="0" algn="l">
              <a:spcBef>
                <a:spcPts val="0"/>
              </a:spcBef>
              <a:spcAft>
                <a:spcPts val="0"/>
              </a:spcAft>
              <a:buNone/>
            </a:pPr>
            <a:r>
              <a:t/>
            </a:r>
            <a:endParaRPr/>
          </a:p>
        </p:txBody>
      </p:sp>
      <p:sp>
        <p:nvSpPr>
          <p:cNvPr id="450" name="Google Shape;450;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There are two teen Thinkuknow websites. One for 11-13 year olds and one for 14+. The websites help young people to develop healthy approaches to friendships, relationships and the internet.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It teaches them to identify negative or unhealthy behaviour, respond with resilience, and know where to go for help if they ever feel anxious or threatened online or in a relationship. They cover topics such as: consent, healthy and unhealthy relationships, pressurising and threatening behaviours online, and reporting abuse to NCA-CEOP.</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1" lang="en-GB" sz="1200" u="none" strike="noStrike">
                <a:solidFill>
                  <a:schemeClr val="dk1"/>
                </a:solidFill>
                <a:latin typeface="Calibri"/>
                <a:ea typeface="Calibri"/>
                <a:cs typeface="Calibri"/>
                <a:sym typeface="Calibri"/>
              </a:rPr>
              <a:t>Encourage parents to take a look at the teen websites following the session and using them to start a conversation with their teenager.</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469" name="Google Shape;469;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200">
                <a:solidFill>
                  <a:schemeClr val="dk1"/>
                </a:solidFill>
                <a:latin typeface="Calibri"/>
                <a:ea typeface="Calibri"/>
                <a:cs typeface="Calibri"/>
                <a:sym typeface="Calibri"/>
              </a:rPr>
              <a:t>Resources for parents and carers</a:t>
            </a:r>
            <a:endParaRPr/>
          </a:p>
          <a:p>
            <a:pPr indent="0" lvl="0" marL="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b="1" lang="en-GB" sz="1200">
                <a:solidFill>
                  <a:schemeClr val="dk1"/>
                </a:solidFill>
                <a:latin typeface="Calibri"/>
                <a:ea typeface="Calibri"/>
                <a:cs typeface="Calibri"/>
                <a:sym typeface="Calibri"/>
              </a:rPr>
              <a:t>Nude Selfies: What Parents and Carers Need to Know </a:t>
            </a:r>
            <a:r>
              <a:rPr lang="en-GB" sz="1200">
                <a:solidFill>
                  <a:schemeClr val="dk1"/>
                </a:solidFill>
                <a:latin typeface="Calibri"/>
                <a:ea typeface="Calibri"/>
                <a:cs typeface="Calibri"/>
                <a:sym typeface="Calibri"/>
              </a:rPr>
              <a:t>is a series of three animated films for parents and carers. The films offer advice on how to keep children safe from the risks associated with the sharing of nude and nearly nude images. The films cover young people's motivations for sending nude images, responding constructively to an incident in which a child has shared a nude image, and identifying risky behaviours or situations. </a:t>
            </a:r>
            <a:endParaRPr/>
          </a:p>
          <a:p>
            <a:pPr indent="0" lvl="0" marL="0" rtl="0" algn="l">
              <a:spcBef>
                <a:spcPts val="0"/>
              </a:spcBef>
              <a:spcAft>
                <a:spcPts val="0"/>
              </a:spcAft>
              <a:buNone/>
            </a:pPr>
            <a:r>
              <a:t/>
            </a:r>
            <a:endParaRPr i="1" sz="1200">
              <a:solidFill>
                <a:schemeClr val="dk1"/>
              </a:solidFill>
              <a:latin typeface="Calibri"/>
              <a:ea typeface="Calibri"/>
              <a:cs typeface="Calibri"/>
              <a:sym typeface="Calibri"/>
            </a:endParaRPr>
          </a:p>
          <a:p>
            <a:pPr indent="0" lvl="0" marL="0" rtl="0" algn="l">
              <a:spcBef>
                <a:spcPts val="0"/>
              </a:spcBef>
              <a:spcAft>
                <a:spcPts val="0"/>
              </a:spcAft>
              <a:buNone/>
            </a:pPr>
            <a:r>
              <a:rPr i="1" lang="en-GB" sz="1200">
                <a:solidFill>
                  <a:schemeClr val="dk1"/>
                </a:solidFill>
                <a:latin typeface="Calibri"/>
                <a:ea typeface="Calibri"/>
                <a:cs typeface="Calibri"/>
                <a:sym typeface="Calibri"/>
              </a:rPr>
              <a:t>Encourage parents to watch these on YouTube following the session.</a:t>
            </a:r>
            <a:endParaRPr/>
          </a:p>
          <a:p>
            <a:pPr indent="0" lvl="0" marL="0" rtl="0" algn="l">
              <a:spcBef>
                <a:spcPts val="0"/>
              </a:spcBef>
              <a:spcAft>
                <a:spcPts val="0"/>
              </a:spcAft>
              <a:buNone/>
            </a:pPr>
            <a:r>
              <a:rPr i="1" lang="en-GB" sz="1200">
                <a:solidFill>
                  <a:schemeClr val="dk1"/>
                </a:solidFill>
                <a:latin typeface="Calibri"/>
                <a:ea typeface="Calibri"/>
                <a:cs typeface="Calibri"/>
                <a:sym typeface="Calibri"/>
              </a:rPr>
              <a:t>Include one of the films here if you have the time. </a:t>
            </a:r>
            <a:endParaRPr/>
          </a:p>
          <a:p>
            <a:pPr indent="0" lvl="0" marL="0" rtl="0" algn="l">
              <a:spcBef>
                <a:spcPts val="0"/>
              </a:spcBef>
              <a:spcAft>
                <a:spcPts val="0"/>
              </a:spcAft>
              <a:buNone/>
            </a:pPr>
            <a:r>
              <a:t/>
            </a:r>
            <a:endParaRPr b="1"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Thinkuknow Parents and Carers website - </a:t>
            </a:r>
            <a:r>
              <a:rPr b="0" i="0" lang="en-GB" sz="1200" u="none" strike="noStrike">
                <a:solidFill>
                  <a:schemeClr val="dk1"/>
                </a:solidFill>
                <a:latin typeface="Calibri"/>
                <a:ea typeface="Calibri"/>
                <a:cs typeface="Calibri"/>
                <a:sym typeface="Calibri"/>
              </a:rPr>
              <a:t>The Thinkuknow Parents and Carers website contains a wealth of information and advice for parents and carers on keeping their children safe online. The website covers topics such as: having a conversation with your child, using parental controls, understanding live streaming and supporting children who have been sexually abused. It is divided into three sections: </a:t>
            </a:r>
            <a:endParaRPr/>
          </a:p>
          <a:p>
            <a:pPr indent="0" lvl="0" marL="0" rtl="0" algn="l">
              <a:spcBef>
                <a:spcPts val="0"/>
              </a:spcBef>
              <a:spcAft>
                <a:spcPts val="0"/>
              </a:spcAft>
              <a:buNone/>
            </a:pPr>
            <a:r>
              <a:t/>
            </a:r>
            <a:endParaRPr b="1"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I need to report an incident </a:t>
            </a:r>
            <a:r>
              <a:rPr b="0" i="0" lang="en-GB" sz="1200" u="none" strike="noStrike">
                <a:solidFill>
                  <a:schemeClr val="dk1"/>
                </a:solidFill>
                <a:latin typeface="Calibri"/>
                <a:ea typeface="Calibri"/>
                <a:cs typeface="Calibri"/>
                <a:sym typeface="Calibri"/>
              </a:rPr>
              <a:t>– for information and support when something has already happened to a child or young person </a:t>
            </a:r>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I’m concerned about my child </a:t>
            </a:r>
            <a:r>
              <a:rPr b="0" i="0" lang="en-GB" sz="1200" u="none" strike="noStrike">
                <a:solidFill>
                  <a:schemeClr val="dk1"/>
                </a:solidFill>
                <a:latin typeface="Calibri"/>
                <a:ea typeface="Calibri"/>
                <a:cs typeface="Calibri"/>
                <a:sym typeface="Calibri"/>
              </a:rPr>
              <a:t>– for information and support when there are concerns about a child or young person </a:t>
            </a:r>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I’d like to understand more about keeping my child safe </a:t>
            </a:r>
            <a:r>
              <a:rPr b="0" i="0" lang="en-GB" sz="1200" u="none" strike="noStrike">
                <a:solidFill>
                  <a:schemeClr val="dk1"/>
                </a:solidFill>
                <a:latin typeface="Calibri"/>
                <a:ea typeface="Calibri"/>
                <a:cs typeface="Calibri"/>
                <a:sym typeface="Calibri"/>
              </a:rPr>
              <a:t>– for preventative information and advice on keeping children safe online</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477" name="Google Shape;477;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solidFill>
                  <a:srgbClr val="9A3467"/>
                </a:solidFill>
                <a:latin typeface="Calibri"/>
                <a:ea typeface="Calibri"/>
                <a:cs typeface="Calibri"/>
                <a:sym typeface="Calibri"/>
              </a:rPr>
              <a:t>Parent info</a:t>
            </a:r>
            <a:endParaRPr/>
          </a:p>
          <a:p>
            <a:pPr indent="0" lvl="0" marL="0" rtl="0" algn="l">
              <a:spcBef>
                <a:spcPts val="600"/>
              </a:spcBef>
              <a:spcAft>
                <a:spcPts val="0"/>
              </a:spcAft>
              <a:buNone/>
            </a:pPr>
            <a:r>
              <a:rPr lang="en-GB">
                <a:solidFill>
                  <a:srgbClr val="000000"/>
                </a:solidFill>
              </a:rPr>
              <a:t>Parent Info is a partnership project between NCA-CEOP and the parent organisation Parent Zone.</a:t>
            </a:r>
            <a:endParaRPr>
              <a:latin typeface="Times New Roman"/>
              <a:ea typeface="Times New Roman"/>
              <a:cs typeface="Times New Roman"/>
              <a:sym typeface="Times New Roman"/>
            </a:endParaRPr>
          </a:p>
          <a:p>
            <a:pPr indent="0" lvl="0" marL="0" rtl="0" algn="l">
              <a:spcBef>
                <a:spcPts val="0"/>
              </a:spcBef>
              <a:spcAft>
                <a:spcPts val="0"/>
              </a:spcAft>
              <a:buNone/>
            </a:pPr>
            <a:r>
              <a:rPr lang="en-GB">
                <a:solidFill>
                  <a:srgbClr val="000000"/>
                </a:solidFill>
              </a:rPr>
              <a:t> </a:t>
            </a:r>
            <a:endParaRPr>
              <a:latin typeface="Times New Roman"/>
              <a:ea typeface="Times New Roman"/>
              <a:cs typeface="Times New Roman"/>
              <a:sym typeface="Times New Roman"/>
            </a:endParaRPr>
          </a:p>
          <a:p>
            <a:pPr indent="0" lvl="0" marL="0" rtl="0" algn="l">
              <a:spcBef>
                <a:spcPts val="0"/>
              </a:spcBef>
              <a:spcAft>
                <a:spcPts val="0"/>
              </a:spcAft>
              <a:buNone/>
            </a:pPr>
            <a:r>
              <a:rPr lang="en-GB">
                <a:solidFill>
                  <a:srgbClr val="000000"/>
                </a:solidFill>
              </a:rPr>
              <a:t>It’s a website and advice service for parents and carers, which aims to build the resilience of their children through articles, tips and advice. Articles are written by expert organisations on a range of different topics, all linked by the internet. The website is divided into the following categories:</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Games, apps and tech</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Parenting</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Safety and settings</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Relationships and sex</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Education and the future</a:t>
            </a:r>
            <a:endParaRPr>
              <a:latin typeface="Times New Roman"/>
              <a:ea typeface="Times New Roman"/>
              <a:cs typeface="Times New Roman"/>
              <a:sym typeface="Times New Roman"/>
            </a:endParaRPr>
          </a:p>
          <a:p>
            <a:pPr indent="-342900" lvl="0" marL="342900" rtl="0" algn="l">
              <a:spcBef>
                <a:spcPts val="0"/>
              </a:spcBef>
              <a:spcAft>
                <a:spcPts val="0"/>
              </a:spcAft>
              <a:buClr>
                <a:srgbClr val="000000"/>
              </a:buClr>
              <a:buSzPts val="1200"/>
              <a:buFont typeface="Noto Sans Symbols"/>
              <a:buChar char="∙"/>
            </a:pPr>
            <a:r>
              <a:rPr lang="en-GB">
                <a:solidFill>
                  <a:srgbClr val="000000"/>
                </a:solidFill>
              </a:rPr>
              <a:t>Health and wellbeing</a:t>
            </a:r>
            <a:endParaRPr>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489" name="Google Shape;489;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1" lang="en-GB" sz="1200" u="none" strike="noStrike">
                <a:solidFill>
                  <a:schemeClr val="dk1"/>
                </a:solidFill>
                <a:latin typeface="Calibri"/>
                <a:ea typeface="Calibri"/>
                <a:cs typeface="Calibri"/>
                <a:sym typeface="Calibri"/>
              </a:rPr>
              <a:t>Note to presenter: Before delivering this section, familiarise yourself with NCA-CEOP’s website and advice pages by visiting </a:t>
            </a:r>
            <a:r>
              <a:rPr b="0" i="0" lang="en-GB" sz="1200" u="sng" strike="noStrike">
                <a:solidFill>
                  <a:schemeClr val="dk1"/>
                </a:solidFill>
                <a:latin typeface="Calibri"/>
                <a:ea typeface="Calibri"/>
                <a:cs typeface="Calibri"/>
                <a:sym typeface="Calibri"/>
              </a:rPr>
              <a:t>www.ceop.police.uk</a:t>
            </a:r>
            <a:r>
              <a:rPr b="0" i="1" lang="en-GB" sz="1200" u="none" strike="noStrike">
                <a:solidFill>
                  <a:schemeClr val="dk1"/>
                </a:solidFill>
                <a:latin typeface="Calibri"/>
                <a:ea typeface="Calibri"/>
                <a:cs typeface="Calibri"/>
                <a:sym typeface="Calibri"/>
              </a:rPr>
              <a:t>.The website has information on: </a:t>
            </a:r>
            <a:endParaRPr b="0" i="0" sz="1200" u="none" strike="noStrike">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1" lang="en-GB" sz="1200" u="none" strike="noStrike">
                <a:solidFill>
                  <a:schemeClr val="dk1"/>
                </a:solidFill>
                <a:latin typeface="Calibri"/>
                <a:ea typeface="Calibri"/>
                <a:cs typeface="Calibri"/>
                <a:sym typeface="Calibri"/>
              </a:rPr>
              <a:t>When to report to NCA-CEOP </a:t>
            </a:r>
            <a:endParaRPr/>
          </a:p>
          <a:p>
            <a:pPr indent="-171450" lvl="0" marL="171450" rtl="0" algn="l">
              <a:spcBef>
                <a:spcPts val="0"/>
              </a:spcBef>
              <a:spcAft>
                <a:spcPts val="0"/>
              </a:spcAft>
              <a:buClr>
                <a:schemeClr val="dk1"/>
              </a:buClr>
              <a:buSzPts val="1200"/>
              <a:buFont typeface="Arial"/>
              <a:buChar char="•"/>
            </a:pPr>
            <a:r>
              <a:rPr b="0" i="1" lang="en-GB" sz="1200" u="none" strike="noStrike">
                <a:solidFill>
                  <a:schemeClr val="dk1"/>
                </a:solidFill>
                <a:latin typeface="Calibri"/>
                <a:ea typeface="Calibri"/>
                <a:cs typeface="Calibri"/>
                <a:sym typeface="Calibri"/>
              </a:rPr>
              <a:t>What happens when a report is made to NCA-CEOP </a:t>
            </a:r>
            <a:endParaRPr/>
          </a:p>
          <a:p>
            <a:pPr indent="-171450" lvl="0" marL="171450" rtl="0" algn="l">
              <a:spcBef>
                <a:spcPts val="0"/>
              </a:spcBef>
              <a:spcAft>
                <a:spcPts val="0"/>
              </a:spcAft>
              <a:buClr>
                <a:schemeClr val="dk1"/>
              </a:buClr>
              <a:buSzPts val="1200"/>
              <a:buFont typeface="Arial"/>
              <a:buChar char="•"/>
            </a:pPr>
            <a:r>
              <a:rPr b="0" i="1" lang="en-GB" sz="1200" u="none" strike="noStrike">
                <a:solidFill>
                  <a:schemeClr val="dk1"/>
                </a:solidFill>
                <a:latin typeface="Calibri"/>
                <a:ea typeface="Calibri"/>
                <a:cs typeface="Calibri"/>
                <a:sym typeface="Calibri"/>
              </a:rPr>
              <a:t>How NCA-CEOP can help </a:t>
            </a:r>
            <a:endParaRPr/>
          </a:p>
          <a:p>
            <a:pPr indent="-95250" lvl="0" marL="171450" rtl="0" algn="l">
              <a:spcBef>
                <a:spcPts val="0"/>
              </a:spcBef>
              <a:spcAft>
                <a:spcPts val="0"/>
              </a:spcAft>
              <a:buClr>
                <a:schemeClr val="dk1"/>
              </a:buClr>
              <a:buSzPts val="1200"/>
              <a:buFont typeface="Arial"/>
              <a:buNone/>
            </a:pPr>
            <a:r>
              <a:t/>
            </a:r>
            <a:endParaRPr b="0" i="1" sz="1200" u="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b="0" i="1" lang="en-GB" sz="1200" u="none" strike="noStrike">
                <a:solidFill>
                  <a:schemeClr val="dk1"/>
                </a:solidFill>
                <a:latin typeface="Calibri"/>
                <a:ea typeface="Calibri"/>
                <a:cs typeface="Calibri"/>
                <a:sym typeface="Calibri"/>
              </a:rPr>
              <a:t>You can have the ClickCEOP button embedded in your organisation’s website to provide children and young people with easier access to the reporting form. Contact us at ceopeducation@nca.gov.uk to find out more.</a:t>
            </a:r>
            <a:endParaRPr/>
          </a:p>
          <a:p>
            <a:pPr indent="-95250" lvl="0" marL="171450" rtl="0" algn="l">
              <a:spcBef>
                <a:spcPts val="0"/>
              </a:spcBef>
              <a:spcAft>
                <a:spcPts val="0"/>
              </a:spcAft>
              <a:buClr>
                <a:schemeClr val="dk1"/>
              </a:buClr>
              <a:buSzPts val="1200"/>
              <a:buFont typeface="Arial"/>
              <a:buNone/>
            </a:pPr>
            <a:r>
              <a:t/>
            </a:r>
            <a:endParaRPr b="0" i="1"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lang="en-GB"/>
              <a:t>CEOP is part of the National Crime Agency, a law enforcement agency.  The NCA-CEOP website hosts an online reporting tool, made specifically for children and young people in order for them to report concerns related to online sexual abuse and exploitation. Before accessing the reporting form, information is available on the types of reports CEOP receive and what happens following a report.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CEOP reporting is designed specifically for children, so that they always have somewhere to go if they are worried. The reporting form is designed to be as accessible as possible by children, but it is highly recommended that young children of primary school age seek the support of an adult they trust to help them make a report.</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It is not possible to report to NCA-CEOP anonymously. NCA-CEOP advise any urgent reports where a child is in immediate danger should be reported to the local police force where the child is located.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497" name="Google Shape;497;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Remember, </a:t>
            </a:r>
            <a:r>
              <a:rPr lang="en-GB" sz="1200">
                <a:solidFill>
                  <a:schemeClr val="dk1"/>
                </a:solidFill>
                <a:latin typeface="Calibri"/>
                <a:ea typeface="Calibri"/>
                <a:cs typeface="Calibri"/>
                <a:sym typeface="Calibri"/>
              </a:rPr>
              <a:t>it’s important that children and young people always know where to go if they come across something that worries them or makes them feel uncomfortable online.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Let them know there are organisations they can talk to, if they don’t feel able to talk to you or another trusted adult.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Childline is a confidential 24/7 counselling service run by the NSPCC for all children up to the age of 19. Children can speak to a trained counsellor on the phone or online about any issue that they are going through –  www.childline.org.uk</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Childline also have a Report Remove service, which allows children and young people under 18 to report a nude image or video of themselves that might have been shared online, and get it removed from the internet.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Mix is another confidential helpline and support service for young people under the age of 25. The Mix specialises in topics such as sex and relationships, homelessness, drugs, mental health and finding a job. Get more information at www.themix.org.uk </a:t>
            </a:r>
            <a:endParaRPr sz="1200">
              <a:solidFill>
                <a:schemeClr val="dk1"/>
              </a:solidFill>
              <a:latin typeface="Calibri"/>
              <a:ea typeface="Calibri"/>
              <a:cs typeface="Calibri"/>
              <a:sym typeface="Calibri"/>
            </a:endParaRPr>
          </a:p>
        </p:txBody>
      </p:sp>
      <p:sp>
        <p:nvSpPr>
          <p:cNvPr id="505" name="Google Shape;505;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Before you go, here’s a quick recap on what you can do, to help your child stay safe online. </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p:txBody>
      </p:sp>
      <p:sp>
        <p:nvSpPr>
          <p:cNvPr id="514" name="Google Shape;514;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This presentation will cover:</a:t>
            </a:r>
            <a:endParaRPr/>
          </a:p>
          <a:p>
            <a:pPr indent="0" lvl="0" marL="0" rtl="0" algn="l">
              <a:spcBef>
                <a:spcPts val="0"/>
              </a:spcBef>
              <a:spcAft>
                <a:spcPts val="0"/>
              </a:spcAft>
              <a:buClr>
                <a:schemeClr val="dk1"/>
              </a:buClr>
              <a:buSzPts val="1200"/>
              <a:buFont typeface="Arial"/>
              <a:buNone/>
            </a:pPr>
            <a:r>
              <a:t/>
            </a:r>
            <a:endParaRPr b="1" sz="1200">
              <a:latin typeface="Candara"/>
              <a:ea typeface="Candara"/>
              <a:cs typeface="Candara"/>
              <a:sym typeface="Candara"/>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Young people online </a:t>
            </a:r>
            <a:r>
              <a:rPr lang="en-GB" sz="1200">
                <a:latin typeface="Candara"/>
                <a:ea typeface="Candara"/>
                <a:cs typeface="Candara"/>
                <a:sym typeface="Candara"/>
              </a:rPr>
              <a:t>– The impact of growing up online </a:t>
            </a:r>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Sex and relationships online – </a:t>
            </a:r>
            <a:r>
              <a:rPr b="0" lang="en-GB" sz="1200">
                <a:latin typeface="Candara"/>
                <a:ea typeface="Candara"/>
                <a:cs typeface="Candara"/>
                <a:sym typeface="Candara"/>
              </a:rPr>
              <a:t>How young people use the internet to explore relationships and sex, including sharing sexual images</a:t>
            </a:r>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Sexual abuse online – </a:t>
            </a:r>
            <a:r>
              <a:rPr b="0" lang="en-GB" sz="1200">
                <a:latin typeface="Candara"/>
                <a:ea typeface="Candara"/>
                <a:cs typeface="Candara"/>
                <a:sym typeface="Candara"/>
              </a:rPr>
              <a:t>The risk of young people being contacted by adults who want to harm them</a:t>
            </a:r>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What can you do? </a:t>
            </a:r>
            <a:r>
              <a:rPr b="0" lang="en-GB" sz="1200">
                <a:latin typeface="Candara"/>
                <a:ea typeface="Candara"/>
                <a:cs typeface="Candara"/>
                <a:sym typeface="Candara"/>
              </a:rPr>
              <a:t>Advice</a:t>
            </a:r>
            <a:r>
              <a:rPr lang="en-GB" sz="1200">
                <a:latin typeface="Candara"/>
                <a:ea typeface="Candara"/>
                <a:cs typeface="Candara"/>
                <a:sym typeface="Candara"/>
              </a:rPr>
              <a:t> for parents and carers</a:t>
            </a:r>
            <a:endParaRPr sz="1200">
              <a:latin typeface="Candara"/>
              <a:ea typeface="Candara"/>
              <a:cs typeface="Candara"/>
              <a:sym typeface="Candara"/>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Thinkuknow resources for secondary aged children</a:t>
            </a:r>
            <a:endParaRPr/>
          </a:p>
          <a:p>
            <a:pPr indent="0" lvl="0" marL="0" rtl="0" algn="l">
              <a:spcBef>
                <a:spcPts val="0"/>
              </a:spcBef>
              <a:spcAft>
                <a:spcPts val="0"/>
              </a:spcAft>
              <a:buClr>
                <a:schemeClr val="dk1"/>
              </a:buClr>
              <a:buSzPts val="1200"/>
              <a:buFont typeface="Arial"/>
              <a:buNone/>
            </a:pPr>
            <a:r>
              <a:rPr b="1" lang="en-GB" sz="1200">
                <a:latin typeface="Candara"/>
                <a:ea typeface="Candara"/>
                <a:cs typeface="Candara"/>
                <a:sym typeface="Candara"/>
              </a:rPr>
              <a:t>Thinkuknow resources for parents and carers</a:t>
            </a:r>
            <a:endParaRPr/>
          </a:p>
          <a:p>
            <a:pPr indent="0" lvl="0" marL="0" rtl="0" algn="l">
              <a:spcBef>
                <a:spcPts val="0"/>
              </a:spcBef>
              <a:spcAft>
                <a:spcPts val="0"/>
              </a:spcAft>
              <a:buNone/>
            </a:pPr>
            <a:r>
              <a:rPr b="1" lang="en-GB" sz="1200">
                <a:latin typeface="Candara"/>
                <a:ea typeface="Candara"/>
                <a:cs typeface="Candara"/>
                <a:sym typeface="Candara"/>
              </a:rPr>
              <a:t>Reporting to NCA-CEOP – </a:t>
            </a:r>
            <a:r>
              <a:rPr lang="en-GB">
                <a:latin typeface="Candara"/>
                <a:ea typeface="Candara"/>
                <a:cs typeface="Candara"/>
                <a:sym typeface="Candara"/>
              </a:rPr>
              <a:t>Children and young people, as well as their parents and carers, can report directly to CEOP if they are concerned about Child Sexual Abuse or Exploitation </a:t>
            </a:r>
            <a:endParaRPr sz="1200">
              <a:latin typeface="Candara"/>
              <a:ea typeface="Candara"/>
              <a:cs typeface="Candara"/>
              <a:sym typeface="Candara"/>
            </a:endParaRPr>
          </a:p>
        </p:txBody>
      </p:sp>
      <p:sp>
        <p:nvSpPr>
          <p:cNvPr id="116" name="Google Shape;116;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Thank you for taking the time to join us today.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For more information on any of the resources we have talked about, reporting or further advice and guidance please visit our website – </a:t>
            </a:r>
            <a:r>
              <a:rPr lang="en-GB" sz="1200" u="sng">
                <a:solidFill>
                  <a:schemeClr val="dk1"/>
                </a:solidFill>
                <a:latin typeface="Calibri"/>
                <a:ea typeface="Calibri"/>
                <a:cs typeface="Calibri"/>
                <a:sym typeface="Calibri"/>
                <a:hlinkClick r:id="rId2">
                  <a:extLst>
                    <a:ext uri="{A12FA001-AC4F-418D-AE19-62706E023703}">
                      <ahyp:hlinkClr val="tx"/>
                    </a:ext>
                  </a:extLst>
                </a:hlinkClick>
              </a:rPr>
              <a:t>www.thinkuknow.co.uk/parents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NCA-CEOP ‘safety centre’ and reporting tool can be found at </a:t>
            </a:r>
            <a:r>
              <a:rPr lang="en-GB" sz="1200" u="sng">
                <a:solidFill>
                  <a:schemeClr val="dk1"/>
                </a:solidFill>
                <a:latin typeface="Calibri"/>
                <a:ea typeface="Calibri"/>
                <a:cs typeface="Calibri"/>
                <a:sym typeface="Calibri"/>
                <a:hlinkClick r:id="rId3">
                  <a:extLst>
                    <a:ext uri="{A12FA001-AC4F-418D-AE19-62706E023703}">
                      <ahyp:hlinkClr val="tx"/>
                    </a:ext>
                  </a:extLst>
                </a:hlinkClick>
              </a:rPr>
              <a:t>www.ceop.police.uk</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You can also keep up to date by following NCA-CEOP on Twitter or Facebook.</a:t>
            </a:r>
            <a:endParaRPr/>
          </a:p>
          <a:p>
            <a:pPr indent="0" lvl="0" marL="0" rtl="0" algn="l">
              <a:spcBef>
                <a:spcPts val="0"/>
              </a:spcBef>
              <a:spcAft>
                <a:spcPts val="0"/>
              </a:spcAft>
              <a:buNone/>
            </a:pPr>
            <a:r>
              <a:t/>
            </a:r>
            <a:endParaRPr/>
          </a:p>
        </p:txBody>
      </p:sp>
      <p:sp>
        <p:nvSpPr>
          <p:cNvPr id="525" name="Google Shape;525;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10a950f8fde_1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10a950f8fde_1_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10a950f8fde_1_1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050">
                <a:solidFill>
                  <a:schemeClr val="dk1"/>
                </a:solidFill>
                <a:latin typeface="Calibri"/>
                <a:ea typeface="Calibri"/>
                <a:cs typeface="Calibri"/>
                <a:sym typeface="Calibri"/>
              </a:rPr>
              <a:t>What is Thinkuknow?</a:t>
            </a:r>
            <a:endParaRPr/>
          </a:p>
          <a:p>
            <a:pPr indent="0" lvl="0" marL="0" rtl="0" algn="l">
              <a:spcBef>
                <a:spcPts val="0"/>
              </a:spcBef>
              <a:spcAft>
                <a:spcPts val="0"/>
              </a:spcAft>
              <a:buNone/>
            </a:pPr>
            <a:r>
              <a:t/>
            </a:r>
            <a:endParaRPr sz="1050">
              <a:solidFill>
                <a:schemeClr val="dk1"/>
              </a:solidFill>
              <a:latin typeface="Calibri"/>
              <a:ea typeface="Calibri"/>
              <a:cs typeface="Calibri"/>
              <a:sym typeface="Calibri"/>
            </a:endParaRPr>
          </a:p>
          <a:p>
            <a:pPr indent="0" lvl="0" marL="0" rtl="0" algn="l">
              <a:spcBef>
                <a:spcPts val="0"/>
              </a:spcBef>
              <a:spcAft>
                <a:spcPts val="0"/>
              </a:spcAft>
              <a:buNone/>
            </a:pPr>
            <a:r>
              <a:rPr lang="en-GB" sz="1050">
                <a:solidFill>
                  <a:schemeClr val="dk1"/>
                </a:solidFill>
                <a:latin typeface="Calibri"/>
                <a:ea typeface="Calibri"/>
                <a:cs typeface="Calibri"/>
                <a:sym typeface="Calibri"/>
              </a:rPr>
              <a:t>Thinkuknow is the national education programme </a:t>
            </a:r>
            <a:r>
              <a:rPr lang="en-GB" sz="1050"/>
              <a:t>created by the CEOP Education Team at the National Crime Agency . The National Crime Agency is committed to protecting the public from serious and organised crime, and CEOP's role is to tackle the sexual abuse and exploitation of children both online and offline.</a:t>
            </a:r>
            <a:endParaRPr/>
          </a:p>
          <a:p>
            <a:pPr indent="0" lvl="0" marL="0" rtl="0" algn="l">
              <a:spcBef>
                <a:spcPts val="0"/>
              </a:spcBef>
              <a:spcAft>
                <a:spcPts val="0"/>
              </a:spcAft>
              <a:buNone/>
            </a:pPr>
            <a:r>
              <a:t/>
            </a:r>
            <a:endParaRPr sz="1050"/>
          </a:p>
          <a:p>
            <a:pPr indent="0" lvl="0" marL="0" rtl="0" algn="l">
              <a:spcBef>
                <a:spcPts val="0"/>
              </a:spcBef>
              <a:spcAft>
                <a:spcPts val="0"/>
              </a:spcAft>
              <a:buNone/>
            </a:pPr>
            <a:r>
              <a:rPr lang="en-GB" sz="1050"/>
              <a:t>The Thinkuknow education programme aims to empower and protect children and young people from sexual abuse and exploitation.</a:t>
            </a:r>
            <a:endParaRPr/>
          </a:p>
          <a:p>
            <a:pPr indent="0" lvl="0" marL="0" rtl="0" algn="l">
              <a:spcBef>
                <a:spcPts val="0"/>
              </a:spcBef>
              <a:spcAft>
                <a:spcPts val="0"/>
              </a:spcAft>
              <a:buNone/>
            </a:pPr>
            <a:r>
              <a:t/>
            </a:r>
            <a:endParaRPr sz="1050"/>
          </a:p>
          <a:p>
            <a:pPr indent="0" lvl="0" marL="0" rtl="0" algn="l">
              <a:spcBef>
                <a:spcPts val="0"/>
              </a:spcBef>
              <a:spcAft>
                <a:spcPts val="0"/>
              </a:spcAft>
              <a:buNone/>
            </a:pPr>
            <a:r>
              <a:rPr lang="en-GB" sz="1050"/>
              <a:t>Thinkuknow provides professionals with the resources to teach children and young people, aged 4 -18, about important online safety and relationships education topics that help keep children safe from sexual abuse online. The Thinkuknow programme includes films, animations, websites, presentations, and lesson plans which help professionals explore difficult and sensitive issues safely with children and young people.</a:t>
            </a:r>
            <a:endParaRPr/>
          </a:p>
          <a:p>
            <a:pPr indent="0" lvl="0" marL="0" rtl="0" algn="l">
              <a:spcBef>
                <a:spcPts val="0"/>
              </a:spcBef>
              <a:spcAft>
                <a:spcPts val="0"/>
              </a:spcAft>
              <a:buNone/>
            </a:pPr>
            <a:r>
              <a:t/>
            </a:r>
            <a:endParaRPr sz="1050"/>
          </a:p>
          <a:p>
            <a:pPr indent="0" lvl="0" marL="0" rtl="0" algn="l">
              <a:spcBef>
                <a:spcPts val="0"/>
              </a:spcBef>
              <a:spcAft>
                <a:spcPts val="0"/>
              </a:spcAft>
              <a:buNone/>
            </a:pPr>
            <a:r>
              <a:rPr lang="en-GB" sz="1050"/>
              <a:t>We have also created information and advice for parents and carers to help build their confidence and knowledge in protecting their children online. </a:t>
            </a:r>
            <a:endParaRPr/>
          </a:p>
          <a:p>
            <a:pPr indent="0" lvl="0" marL="0" rtl="0" algn="l">
              <a:spcBef>
                <a:spcPts val="0"/>
              </a:spcBef>
              <a:spcAft>
                <a:spcPts val="0"/>
              </a:spcAft>
              <a:buNone/>
            </a:pPr>
            <a:r>
              <a:t/>
            </a:r>
            <a:endParaRPr sz="1050"/>
          </a:p>
          <a:p>
            <a:pPr indent="0" lvl="0" marL="0" rtl="0" algn="l">
              <a:spcBef>
                <a:spcPts val="0"/>
              </a:spcBef>
              <a:spcAft>
                <a:spcPts val="0"/>
              </a:spcAft>
              <a:buNone/>
            </a:pPr>
            <a:r>
              <a:rPr lang="en-GB" sz="1050">
                <a:solidFill>
                  <a:schemeClr val="dk1"/>
                </a:solidFill>
                <a:latin typeface="Calibri"/>
                <a:ea typeface="Calibri"/>
                <a:cs typeface="Calibri"/>
                <a:sym typeface="Calibri"/>
              </a:rPr>
              <a:t>In addition to providing professionals with resources there is information and advice for parents and carers to help build their confidence and knowledge in protecting their children online. Thinkuknow also offers expert advice to parents and carers supporting children who are victims of sexual abuse and exploitation. </a:t>
            </a:r>
            <a:endParaRPr/>
          </a:p>
          <a:p>
            <a:pPr indent="0" lvl="0" marL="0" rtl="0" algn="l">
              <a:spcBef>
                <a:spcPts val="0"/>
              </a:spcBef>
              <a:spcAft>
                <a:spcPts val="0"/>
              </a:spcAft>
              <a:buNone/>
            </a:pPr>
            <a:r>
              <a:t/>
            </a:r>
            <a:endParaRPr sz="1050"/>
          </a:p>
          <a:p>
            <a:pPr indent="0" lvl="0" marL="0" rtl="0" algn="l">
              <a:spcBef>
                <a:spcPts val="0"/>
              </a:spcBef>
              <a:spcAft>
                <a:spcPts val="0"/>
              </a:spcAft>
              <a:buNone/>
            </a:pPr>
            <a:r>
              <a:rPr lang="en-GB" sz="1050">
                <a:solidFill>
                  <a:schemeClr val="dk1"/>
                </a:solidFill>
                <a:latin typeface="Calibri"/>
                <a:ea typeface="Calibri"/>
                <a:cs typeface="Calibri"/>
                <a:sym typeface="Calibri"/>
              </a:rPr>
              <a:t>This presentation is part of the Thinkuknow package for parents and carers. </a:t>
            </a:r>
            <a:endParaRPr/>
          </a:p>
          <a:p>
            <a:pPr indent="0" lvl="0" marL="0" rtl="0" algn="l">
              <a:spcBef>
                <a:spcPts val="0"/>
              </a:spcBef>
              <a:spcAft>
                <a:spcPts val="0"/>
              </a:spcAft>
              <a:buNone/>
            </a:pPr>
            <a:r>
              <a:t/>
            </a:r>
            <a:endParaRPr sz="1050"/>
          </a:p>
        </p:txBody>
      </p:sp>
      <p:sp>
        <p:nvSpPr>
          <p:cNvPr id="124" name="Google Shape;124;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solidFill>
                  <a:srgbClr val="000000"/>
                </a:solidFill>
              </a:rPr>
              <a:t>‹#›</a:t>
            </a:fld>
            <a:endParaRPr>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0bb6fcfeb1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0bb6fcfeb1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10bb6fcfeb1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Parents and carers have told us that they can feel overwhelmed by the internet. The emergence of new apps and games every day can make the internet feel vast and ever-changing.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But the reality is, that there are actually only a limited number of functions that  sites, apps and games can have.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recommend using a simple technique of breaking down an app into its key functions of ‘Viewing, Sharing, Chatting, Friending’, and asking some simple questions in order to gain a better understanding of how the app or game works.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This will help you to focus on the safety messages you give your child, based on what they are using.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Let’s take a look at these in more detail.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p:txBody>
      </p:sp>
      <p:sp>
        <p:nvSpPr>
          <p:cNvPr id="153" name="Google Shape;153;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internet provides lots of opportunities for young people to learn and gain information and support, but it is a public and open place, one where anybody can post and share content.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Unfortunately, it can be easy for children to come across inappropriate, sexual or violent content online. Most apps and games (but not all) include privacy and security settings that allow you to control what content can be seen and shared.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In addition, tools such as parental controls and filters can help to manage a child’s online activities and what they are exposed to. Remember, however,  these are never totally guaranteed, and as children get older, they may not want filters and parental controls to be used. Therefore, what is vital is open and ongoing conversations with them about what they see online and making sure they are that they can talk to an adult if they see anything online that upsets them.</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So ask yourself : What content can they see? Is it age appropriate? What filtering/privacy settings can be utilised?</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167" name="Google Shape;167;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A key part of our education with children is talking to them about what they share online. </a:t>
            </a:r>
            <a:r>
              <a:rPr lang="en-GB" sz="1200">
                <a:latin typeface="Arial"/>
                <a:ea typeface="Arial"/>
                <a:cs typeface="Arial"/>
                <a:sym typeface="Arial"/>
              </a:rPr>
              <a:t>Sharing pictures and videos can be fun and creative and it helps them to express themselves.</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But it’s easy to share things online that we wouldn’t face-to-face and it’s important to talk to children about safe sharing.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With older children it’s important we explore the motivations to share online. An image or video should never be shared if they feel pressured, uncomfortable or blackmailed.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We also want to encourage young people to look out for others by not sharing inappropriate content.</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GB" sz="1200" u="none" strike="noStrike">
                <a:solidFill>
                  <a:schemeClr val="dk1"/>
                </a:solidFill>
                <a:latin typeface="Calibri"/>
                <a:ea typeface="Calibri"/>
                <a:cs typeface="Calibri"/>
                <a:sym typeface="Calibri"/>
              </a:rPr>
              <a:t>So ask: What are they sharing and who are they sharing it with?</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176" name="Google Shape;176;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hyperlink" Target="mailto:ceopeducation@nca.x.gsi.gov.uk"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hyperlink" Target="mailto:ceopeducation@nca.x.gsi.gov.uk"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hyperlink" Target="mailto:ceopeducation@nca.x.gsi.gov.uk"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 page">
  <p:cSld name="Standard page">
    <p:spTree>
      <p:nvGrpSpPr>
        <p:cNvPr id="12" name="Shape 12"/>
        <p:cNvGrpSpPr/>
        <p:nvPr/>
      </p:nvGrpSpPr>
      <p:grpSpPr>
        <a:xfrm>
          <a:off x="0" y="0"/>
          <a:ext cx="0" cy="0"/>
          <a:chOff x="0" y="0"/>
          <a:chExt cx="0" cy="0"/>
        </a:xfrm>
      </p:grpSpPr>
      <p:pic>
        <p:nvPicPr>
          <p:cNvPr id="13" name="Google Shape;13;p31"/>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14" name="Google Shape;14;p31"/>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bg>
      <p:bgPr>
        <a:solidFill>
          <a:schemeClr val="lt1"/>
        </a:solidFill>
      </p:bgPr>
    </p:bg>
    <p:spTree>
      <p:nvGrpSpPr>
        <p:cNvPr id="44" name="Shape 44"/>
        <p:cNvGrpSpPr/>
        <p:nvPr/>
      </p:nvGrpSpPr>
      <p:grpSpPr>
        <a:xfrm>
          <a:off x="0" y="0"/>
          <a:ext cx="0" cy="0"/>
          <a:chOff x="0" y="0"/>
          <a:chExt cx="0" cy="0"/>
        </a:xfrm>
      </p:grpSpPr>
      <p:pic>
        <p:nvPicPr>
          <p:cNvPr id="45" name="Google Shape;45;p47"/>
          <p:cNvPicPr preferRelativeResize="0"/>
          <p:nvPr/>
        </p:nvPicPr>
        <p:blipFill rotWithShape="1">
          <a:blip r:embed="rId2">
            <a:alphaModFix/>
          </a:blip>
          <a:srcRect b="0" l="0" r="0" t="0"/>
          <a:stretch/>
        </p:blipFill>
        <p:spPr>
          <a:xfrm>
            <a:off x="-5376" y="8723"/>
            <a:ext cx="9144811" cy="6858607"/>
          </a:xfrm>
          <a:prstGeom prst="rect">
            <a:avLst/>
          </a:prstGeom>
          <a:noFill/>
          <a:ln>
            <a:noFill/>
          </a:ln>
        </p:spPr>
      </p:pic>
      <p:sp>
        <p:nvSpPr>
          <p:cNvPr id="46" name="Google Shape;46;p47"/>
          <p:cNvSpPr txBox="1"/>
          <p:nvPr/>
        </p:nvSpPr>
        <p:spPr>
          <a:xfrm>
            <a:off x="1787857" y="5189278"/>
            <a:ext cx="721966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FFFFFF"/>
                </a:solidFill>
                <a:latin typeface="Candara"/>
                <a:ea typeface="Candara"/>
                <a:cs typeface="Candara"/>
                <a:sym typeface="Candara"/>
              </a:rPr>
              <a:t>Please contact the CEOP Education team directly at </a:t>
            </a:r>
            <a:r>
              <a:rPr lang="en-GB" sz="1500" u="sng">
                <a:solidFill>
                  <a:srgbClr val="148567"/>
                </a:solidFill>
                <a:latin typeface="Candara"/>
                <a:ea typeface="Candara"/>
                <a:cs typeface="Candara"/>
                <a:sym typeface="Candara"/>
                <a:hlinkClick r:id="rId3">
                  <a:extLst>
                    <a:ext uri="{A12FA001-AC4F-418D-AE19-62706E023703}">
                      <ahyp:hlinkClr val="tx"/>
                    </a:ext>
                  </a:extLst>
                </a:hlinkClick>
              </a:rPr>
              <a:t>ceopeducation@nca.gov.uk</a:t>
            </a:r>
            <a:endParaRPr sz="1500">
              <a:solidFill>
                <a:srgbClr val="148567"/>
              </a:solidFill>
              <a:latin typeface="Candara"/>
              <a:ea typeface="Candara"/>
              <a:cs typeface="Candara"/>
              <a:sym typeface="Candara"/>
            </a:endParaRPr>
          </a:p>
          <a:p>
            <a:pPr indent="0" lvl="0" marL="0" marR="0" rtl="0" algn="l">
              <a:spcBef>
                <a:spcPts val="0"/>
              </a:spcBef>
              <a:spcAft>
                <a:spcPts val="0"/>
              </a:spcAft>
              <a:buNone/>
            </a:pPr>
            <a:r>
              <a:rPr lang="en-GB" sz="1500">
                <a:solidFill>
                  <a:srgbClr val="FFFFFF"/>
                </a:solidFill>
                <a:latin typeface="Candara"/>
                <a:ea typeface="Candara"/>
                <a:cs typeface="Candara"/>
                <a:sym typeface="Candara"/>
              </a:rPr>
              <a:t>If you have any queries or feedback on the training you have received.</a:t>
            </a:r>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bg>
      <p:bgPr>
        <a:solidFill>
          <a:schemeClr val="lt1"/>
        </a:solidFill>
      </p:bgPr>
    </p:bg>
    <p:spTree>
      <p:nvGrpSpPr>
        <p:cNvPr id="50" name="Shape 50"/>
        <p:cNvGrpSpPr/>
        <p:nvPr/>
      </p:nvGrpSpPr>
      <p:grpSpPr>
        <a:xfrm>
          <a:off x="0" y="0"/>
          <a:ext cx="0" cy="0"/>
          <a:chOff x="0" y="0"/>
          <a:chExt cx="0" cy="0"/>
        </a:xfrm>
      </p:grpSpPr>
      <p:pic>
        <p:nvPicPr>
          <p:cNvPr id="51" name="Google Shape;51;p36"/>
          <p:cNvPicPr preferRelativeResize="0"/>
          <p:nvPr/>
        </p:nvPicPr>
        <p:blipFill rotWithShape="1">
          <a:blip r:embed="rId2">
            <a:alphaModFix/>
          </a:blip>
          <a:srcRect b="0" l="0" r="0" t="0"/>
          <a:stretch/>
        </p:blipFill>
        <p:spPr>
          <a:xfrm>
            <a:off x="-5376" y="8723"/>
            <a:ext cx="9144811" cy="6858607"/>
          </a:xfrm>
          <a:prstGeom prst="rect">
            <a:avLst/>
          </a:prstGeom>
          <a:noFill/>
          <a:ln>
            <a:noFill/>
          </a:ln>
        </p:spPr>
      </p:pic>
      <p:sp>
        <p:nvSpPr>
          <p:cNvPr id="52" name="Google Shape;52;p36"/>
          <p:cNvSpPr txBox="1"/>
          <p:nvPr/>
        </p:nvSpPr>
        <p:spPr>
          <a:xfrm>
            <a:off x="1787857" y="5189278"/>
            <a:ext cx="721966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FFFFFF"/>
                </a:solidFill>
                <a:latin typeface="Candara"/>
                <a:ea typeface="Candara"/>
                <a:cs typeface="Candara"/>
                <a:sym typeface="Candara"/>
              </a:rPr>
              <a:t>Please contact the CEOP Education team directly at </a:t>
            </a:r>
            <a:r>
              <a:rPr lang="en-GB" sz="1500" u="sng">
                <a:solidFill>
                  <a:srgbClr val="148567"/>
                </a:solidFill>
                <a:latin typeface="Candara"/>
                <a:ea typeface="Candara"/>
                <a:cs typeface="Candara"/>
                <a:sym typeface="Candara"/>
                <a:hlinkClick r:id="rId3">
                  <a:extLst>
                    <a:ext uri="{A12FA001-AC4F-418D-AE19-62706E023703}">
                      <ahyp:hlinkClr val="tx"/>
                    </a:ext>
                  </a:extLst>
                </a:hlinkClick>
              </a:rPr>
              <a:t>ceopeducation@nca.gov.uk</a:t>
            </a:r>
            <a:endParaRPr sz="1500">
              <a:solidFill>
                <a:srgbClr val="148567"/>
              </a:solidFill>
              <a:latin typeface="Candara"/>
              <a:ea typeface="Candara"/>
              <a:cs typeface="Candara"/>
              <a:sym typeface="Candara"/>
            </a:endParaRPr>
          </a:p>
          <a:p>
            <a:pPr indent="0" lvl="0" marL="0" marR="0" rtl="0" algn="l">
              <a:spcBef>
                <a:spcPts val="0"/>
              </a:spcBef>
              <a:spcAft>
                <a:spcPts val="0"/>
              </a:spcAft>
              <a:buNone/>
            </a:pPr>
            <a:r>
              <a:rPr lang="en-GB" sz="1500">
                <a:solidFill>
                  <a:srgbClr val="FFFFFF"/>
                </a:solidFill>
                <a:latin typeface="Candara"/>
                <a:ea typeface="Candara"/>
                <a:cs typeface="Candara"/>
                <a:sym typeface="Candara"/>
              </a:rPr>
              <a:t>If you have any queries or feedback on the training you have received.</a:t>
            </a:r>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3" name="Shape 53"/>
        <p:cNvGrpSpPr/>
        <p:nvPr/>
      </p:nvGrpSpPr>
      <p:grpSpPr>
        <a:xfrm>
          <a:off x="0" y="0"/>
          <a:ext cx="0" cy="0"/>
          <a:chOff x="0" y="0"/>
          <a:chExt cx="0" cy="0"/>
        </a:xfrm>
      </p:grpSpPr>
      <p:pic>
        <p:nvPicPr>
          <p:cNvPr id="54" name="Google Shape;54;p40"/>
          <p:cNvPicPr preferRelativeResize="0"/>
          <p:nvPr/>
        </p:nvPicPr>
        <p:blipFill rotWithShape="1">
          <a:blip r:embed="rId2">
            <a:alphaModFix/>
          </a:blip>
          <a:srcRect b="0" l="0" r="0" t="0"/>
          <a:stretch/>
        </p:blipFill>
        <p:spPr>
          <a:xfrm>
            <a:off x="2117" y="9331"/>
            <a:ext cx="9139766" cy="68548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age">
  <p:cSld name="Divider page">
    <p:spTree>
      <p:nvGrpSpPr>
        <p:cNvPr id="55" name="Shape 55"/>
        <p:cNvGrpSpPr/>
        <p:nvPr/>
      </p:nvGrpSpPr>
      <p:grpSpPr>
        <a:xfrm>
          <a:off x="0" y="0"/>
          <a:ext cx="0" cy="0"/>
          <a:chOff x="0" y="0"/>
          <a:chExt cx="0" cy="0"/>
        </a:xfrm>
      </p:grpSpPr>
      <p:pic>
        <p:nvPicPr>
          <p:cNvPr id="56" name="Google Shape;56;p41"/>
          <p:cNvPicPr preferRelativeResize="0"/>
          <p:nvPr/>
        </p:nvPicPr>
        <p:blipFill rotWithShape="1">
          <a:blip r:embed="rId2">
            <a:alphaModFix/>
          </a:blip>
          <a:srcRect b="0" l="0" r="0" t="0"/>
          <a:stretch/>
        </p:blipFill>
        <p:spPr>
          <a:xfrm>
            <a:off x="1" y="4568"/>
            <a:ext cx="9143997" cy="6857998"/>
          </a:xfrm>
          <a:prstGeom prst="rect">
            <a:avLst/>
          </a:prstGeom>
          <a:noFill/>
          <a:ln>
            <a:noFill/>
          </a:ln>
        </p:spPr>
      </p:pic>
      <p:sp>
        <p:nvSpPr>
          <p:cNvPr id="57" name="Google Shape;57;p41"/>
          <p:cNvSpPr txBox="1"/>
          <p:nvPr>
            <p:ph type="title"/>
          </p:nvPr>
        </p:nvSpPr>
        <p:spPr>
          <a:xfrm>
            <a:off x="357598" y="2355524"/>
            <a:ext cx="6181928" cy="545407"/>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100"/>
              <a:buFont typeface="Candara"/>
              <a:buNone/>
              <a:defRPr b="1" sz="3100">
                <a:solidFill>
                  <a:schemeClr val="l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 page">
  <p:cSld name="Standard page">
    <p:spTree>
      <p:nvGrpSpPr>
        <p:cNvPr id="58" name="Shape 58"/>
        <p:cNvGrpSpPr/>
        <p:nvPr/>
      </p:nvGrpSpPr>
      <p:grpSpPr>
        <a:xfrm>
          <a:off x="0" y="0"/>
          <a:ext cx="0" cy="0"/>
          <a:chOff x="0" y="0"/>
          <a:chExt cx="0" cy="0"/>
        </a:xfrm>
      </p:grpSpPr>
      <p:pic>
        <p:nvPicPr>
          <p:cNvPr id="59" name="Google Shape;59;p42"/>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60" name="Google Shape;60;p42"/>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tandard page">
  <p:cSld name="1_Standard page">
    <p:spTree>
      <p:nvGrpSpPr>
        <p:cNvPr id="61" name="Shape 61"/>
        <p:cNvGrpSpPr/>
        <p:nvPr/>
      </p:nvGrpSpPr>
      <p:grpSpPr>
        <a:xfrm>
          <a:off x="0" y="0"/>
          <a:ext cx="0" cy="0"/>
          <a:chOff x="0" y="0"/>
          <a:chExt cx="0" cy="0"/>
        </a:xfrm>
      </p:grpSpPr>
      <p:pic>
        <p:nvPicPr>
          <p:cNvPr id="62" name="Google Shape;62;p43"/>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63" name="Google Shape;63;p43"/>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43"/>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000"/>
              </a:spcBef>
              <a:spcAft>
                <a:spcPts val="0"/>
              </a:spcAft>
              <a:buClr>
                <a:schemeClr val="dk1"/>
              </a:buClr>
              <a:buSzPts val="1440"/>
              <a:buChar char="•"/>
              <a:defRPr/>
            </a:lvl1pPr>
            <a:lvl2pPr indent="-320040" lvl="1" marL="914400" algn="l">
              <a:lnSpc>
                <a:spcPct val="90000"/>
              </a:lnSpc>
              <a:spcBef>
                <a:spcPts val="500"/>
              </a:spcBef>
              <a:spcAft>
                <a:spcPts val="0"/>
              </a:spcAft>
              <a:buClr>
                <a:schemeClr val="dk1"/>
              </a:buClr>
              <a:buSzPts val="1440"/>
              <a:buChar char="•"/>
              <a:defRPr/>
            </a:lvl2pPr>
            <a:lvl3pPr indent="-320039" lvl="2" marL="1371600" algn="l">
              <a:lnSpc>
                <a:spcPct val="90000"/>
              </a:lnSpc>
              <a:spcBef>
                <a:spcPts val="500"/>
              </a:spcBef>
              <a:spcAft>
                <a:spcPts val="0"/>
              </a:spcAft>
              <a:buClr>
                <a:schemeClr val="dk1"/>
              </a:buClr>
              <a:buSzPts val="144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43"/>
          <p:cNvSpPr txBox="1"/>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000"/>
              <a:buFont typeface="Candara"/>
              <a:buNone/>
            </a:pPr>
            <a:r>
              <a:rPr b="1" lang="en-GB" sz="2000">
                <a:solidFill>
                  <a:srgbClr val="9A3467"/>
                </a:solidFill>
                <a:latin typeface="Candara"/>
                <a:ea typeface="Candara"/>
                <a:cs typeface="Candara"/>
                <a:sym typeface="Candara"/>
              </a:rPr>
              <a:t>Click to edit Master title style</a:t>
            </a:r>
            <a:endParaRPr b="1" sz="2000">
              <a:solidFill>
                <a:srgbClr val="9A3467"/>
              </a:solidFill>
              <a:latin typeface="Candara"/>
              <a:ea typeface="Candara"/>
              <a:cs typeface="Candara"/>
              <a:sym typeface="Candar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age">
  <p:cSld name="Divider page">
    <p:spTree>
      <p:nvGrpSpPr>
        <p:cNvPr id="15" name="Shape 15"/>
        <p:cNvGrpSpPr/>
        <p:nvPr/>
      </p:nvGrpSpPr>
      <p:grpSpPr>
        <a:xfrm>
          <a:off x="0" y="0"/>
          <a:ext cx="0" cy="0"/>
          <a:chOff x="0" y="0"/>
          <a:chExt cx="0" cy="0"/>
        </a:xfrm>
      </p:grpSpPr>
      <p:pic>
        <p:nvPicPr>
          <p:cNvPr id="16" name="Google Shape;16;p32"/>
          <p:cNvPicPr preferRelativeResize="0"/>
          <p:nvPr/>
        </p:nvPicPr>
        <p:blipFill rotWithShape="1">
          <a:blip r:embed="rId2">
            <a:alphaModFix/>
          </a:blip>
          <a:srcRect b="0" l="0" r="0" t="0"/>
          <a:stretch/>
        </p:blipFill>
        <p:spPr>
          <a:xfrm>
            <a:off x="1" y="4568"/>
            <a:ext cx="9143997" cy="6857998"/>
          </a:xfrm>
          <a:prstGeom prst="rect">
            <a:avLst/>
          </a:prstGeom>
          <a:noFill/>
          <a:ln>
            <a:noFill/>
          </a:ln>
        </p:spPr>
      </p:pic>
      <p:sp>
        <p:nvSpPr>
          <p:cNvPr id="17" name="Google Shape;17;p32"/>
          <p:cNvSpPr txBox="1"/>
          <p:nvPr>
            <p:ph type="title"/>
          </p:nvPr>
        </p:nvSpPr>
        <p:spPr>
          <a:xfrm>
            <a:off x="357598" y="2355524"/>
            <a:ext cx="6181928" cy="545407"/>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100"/>
              <a:buFont typeface="Candara"/>
              <a:buNone/>
              <a:defRPr b="1" sz="3100">
                <a:solidFill>
                  <a:schemeClr val="l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pic>
        <p:nvPicPr>
          <p:cNvPr id="19" name="Google Shape;19;p37"/>
          <p:cNvPicPr preferRelativeResize="0"/>
          <p:nvPr/>
        </p:nvPicPr>
        <p:blipFill rotWithShape="1">
          <a:blip r:embed="rId2">
            <a:alphaModFix/>
          </a:blip>
          <a:srcRect b="0" l="0" r="0" t="0"/>
          <a:stretch/>
        </p:blipFill>
        <p:spPr>
          <a:xfrm>
            <a:off x="2117" y="9331"/>
            <a:ext cx="9139766" cy="68548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tandard page">
  <p:cSld name="1_Standard page">
    <p:spTree>
      <p:nvGrpSpPr>
        <p:cNvPr id="20" name="Shape 20"/>
        <p:cNvGrpSpPr/>
        <p:nvPr/>
      </p:nvGrpSpPr>
      <p:grpSpPr>
        <a:xfrm>
          <a:off x="0" y="0"/>
          <a:ext cx="0" cy="0"/>
          <a:chOff x="0" y="0"/>
          <a:chExt cx="0" cy="0"/>
        </a:xfrm>
      </p:grpSpPr>
      <p:pic>
        <p:nvPicPr>
          <p:cNvPr id="21" name="Google Shape;21;p38"/>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22" name="Google Shape;22;p38"/>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8"/>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000"/>
              </a:spcBef>
              <a:spcAft>
                <a:spcPts val="0"/>
              </a:spcAft>
              <a:buClr>
                <a:schemeClr val="dk1"/>
              </a:buClr>
              <a:buSzPts val="1440"/>
              <a:buChar char="•"/>
              <a:defRPr/>
            </a:lvl1pPr>
            <a:lvl2pPr indent="-320040" lvl="1" marL="914400" algn="l">
              <a:lnSpc>
                <a:spcPct val="90000"/>
              </a:lnSpc>
              <a:spcBef>
                <a:spcPts val="500"/>
              </a:spcBef>
              <a:spcAft>
                <a:spcPts val="0"/>
              </a:spcAft>
              <a:buClr>
                <a:schemeClr val="dk1"/>
              </a:buClr>
              <a:buSzPts val="1440"/>
              <a:buChar char="•"/>
              <a:defRPr/>
            </a:lvl2pPr>
            <a:lvl3pPr indent="-320039" lvl="2" marL="1371600" algn="l">
              <a:lnSpc>
                <a:spcPct val="90000"/>
              </a:lnSpc>
              <a:spcBef>
                <a:spcPts val="500"/>
              </a:spcBef>
              <a:spcAft>
                <a:spcPts val="0"/>
              </a:spcAft>
              <a:buClr>
                <a:schemeClr val="dk1"/>
              </a:buClr>
              <a:buSzPts val="144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8"/>
          <p:cNvSpPr txBox="1"/>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000"/>
              <a:buFont typeface="Candara"/>
              <a:buNone/>
            </a:pPr>
            <a:r>
              <a:rPr b="1" lang="en-GB" sz="2000">
                <a:solidFill>
                  <a:srgbClr val="9A3467"/>
                </a:solidFill>
                <a:latin typeface="Candara"/>
                <a:ea typeface="Candara"/>
                <a:cs typeface="Candara"/>
                <a:sym typeface="Candara"/>
              </a:rPr>
              <a:t>Click to edit Master title style</a:t>
            </a:r>
            <a:endParaRPr b="1" sz="2000">
              <a:solidFill>
                <a:srgbClr val="9A3467"/>
              </a:solidFill>
              <a:latin typeface="Candara"/>
              <a:ea typeface="Candara"/>
              <a:cs typeface="Candara"/>
              <a:sym typeface="Candar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bg>
      <p:bgPr>
        <a:solidFill>
          <a:schemeClr val="lt1"/>
        </a:solidFill>
      </p:bgPr>
    </p:bg>
    <p:spTree>
      <p:nvGrpSpPr>
        <p:cNvPr id="25" name="Shape 25"/>
        <p:cNvGrpSpPr/>
        <p:nvPr/>
      </p:nvGrpSpPr>
      <p:grpSpPr>
        <a:xfrm>
          <a:off x="0" y="0"/>
          <a:ext cx="0" cy="0"/>
          <a:chOff x="0" y="0"/>
          <a:chExt cx="0" cy="0"/>
        </a:xfrm>
      </p:grpSpPr>
      <p:pic>
        <p:nvPicPr>
          <p:cNvPr id="26" name="Google Shape;26;p39"/>
          <p:cNvPicPr preferRelativeResize="0"/>
          <p:nvPr/>
        </p:nvPicPr>
        <p:blipFill rotWithShape="1">
          <a:blip r:embed="rId2">
            <a:alphaModFix/>
          </a:blip>
          <a:srcRect b="0" l="0" r="0" t="0"/>
          <a:stretch/>
        </p:blipFill>
        <p:spPr>
          <a:xfrm>
            <a:off x="-5376" y="8723"/>
            <a:ext cx="9144811" cy="6858607"/>
          </a:xfrm>
          <a:prstGeom prst="rect">
            <a:avLst/>
          </a:prstGeom>
          <a:noFill/>
          <a:ln>
            <a:noFill/>
          </a:ln>
        </p:spPr>
      </p:pic>
      <p:sp>
        <p:nvSpPr>
          <p:cNvPr id="27" name="Google Shape;27;p39"/>
          <p:cNvSpPr txBox="1"/>
          <p:nvPr/>
        </p:nvSpPr>
        <p:spPr>
          <a:xfrm>
            <a:off x="1787857" y="5189278"/>
            <a:ext cx="721966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GB" sz="1500">
                <a:solidFill>
                  <a:schemeClr val="lt1"/>
                </a:solidFill>
                <a:latin typeface="Candara"/>
                <a:ea typeface="Candara"/>
                <a:cs typeface="Candara"/>
                <a:sym typeface="Candara"/>
              </a:rPr>
              <a:t>Please contact the CEOP Education team directly at </a:t>
            </a:r>
            <a:r>
              <a:rPr b="0" lang="en-GB" sz="1500" u="sng">
                <a:solidFill>
                  <a:srgbClr val="148567"/>
                </a:solidFill>
                <a:latin typeface="Candara"/>
                <a:ea typeface="Candara"/>
                <a:cs typeface="Candara"/>
                <a:sym typeface="Candara"/>
                <a:hlinkClick r:id="rId3">
                  <a:extLst>
                    <a:ext uri="{A12FA001-AC4F-418D-AE19-62706E023703}">
                      <ahyp:hlinkClr val="tx"/>
                    </a:ext>
                  </a:extLst>
                </a:hlinkClick>
              </a:rPr>
              <a:t>ceopeducation@nca.gov.uk</a:t>
            </a:r>
            <a:endParaRPr b="0" sz="1500" u="none">
              <a:solidFill>
                <a:srgbClr val="148567"/>
              </a:solidFill>
              <a:latin typeface="Candara"/>
              <a:ea typeface="Candara"/>
              <a:cs typeface="Candara"/>
              <a:sym typeface="Candara"/>
            </a:endParaRPr>
          </a:p>
          <a:p>
            <a:pPr indent="0" lvl="0" marL="0" marR="0" rtl="0" algn="l">
              <a:spcBef>
                <a:spcPts val="0"/>
              </a:spcBef>
              <a:spcAft>
                <a:spcPts val="0"/>
              </a:spcAft>
              <a:buNone/>
            </a:pPr>
            <a:r>
              <a:rPr b="0" lang="en-GB" sz="1500">
                <a:solidFill>
                  <a:schemeClr val="lt1"/>
                </a:solidFill>
                <a:latin typeface="Candara"/>
                <a:ea typeface="Candara"/>
                <a:cs typeface="Candara"/>
                <a:sym typeface="Candara"/>
              </a:rPr>
              <a:t>If you have any queries or feedback on the training you have received.</a:t>
            </a:r>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 page">
  <p:cSld name="Standard page">
    <p:spTree>
      <p:nvGrpSpPr>
        <p:cNvPr id="31" name="Shape 31"/>
        <p:cNvGrpSpPr/>
        <p:nvPr/>
      </p:nvGrpSpPr>
      <p:grpSpPr>
        <a:xfrm>
          <a:off x="0" y="0"/>
          <a:ext cx="0" cy="0"/>
          <a:chOff x="0" y="0"/>
          <a:chExt cx="0" cy="0"/>
        </a:xfrm>
      </p:grpSpPr>
      <p:pic>
        <p:nvPicPr>
          <p:cNvPr id="32" name="Google Shape;32;p34"/>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33" name="Google Shape;33;p34"/>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4" name="Shape 34"/>
        <p:cNvGrpSpPr/>
        <p:nvPr/>
      </p:nvGrpSpPr>
      <p:grpSpPr>
        <a:xfrm>
          <a:off x="0" y="0"/>
          <a:ext cx="0" cy="0"/>
          <a:chOff x="0" y="0"/>
          <a:chExt cx="0" cy="0"/>
        </a:xfrm>
      </p:grpSpPr>
      <p:pic>
        <p:nvPicPr>
          <p:cNvPr id="35" name="Google Shape;35;p44"/>
          <p:cNvPicPr preferRelativeResize="0"/>
          <p:nvPr/>
        </p:nvPicPr>
        <p:blipFill rotWithShape="1">
          <a:blip r:embed="rId2">
            <a:alphaModFix/>
          </a:blip>
          <a:srcRect b="0" l="0" r="0" t="0"/>
          <a:stretch/>
        </p:blipFill>
        <p:spPr>
          <a:xfrm>
            <a:off x="2117" y="9331"/>
            <a:ext cx="9139766" cy="68548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age">
  <p:cSld name="Divider page">
    <p:spTree>
      <p:nvGrpSpPr>
        <p:cNvPr id="36" name="Shape 36"/>
        <p:cNvGrpSpPr/>
        <p:nvPr/>
      </p:nvGrpSpPr>
      <p:grpSpPr>
        <a:xfrm>
          <a:off x="0" y="0"/>
          <a:ext cx="0" cy="0"/>
          <a:chOff x="0" y="0"/>
          <a:chExt cx="0" cy="0"/>
        </a:xfrm>
      </p:grpSpPr>
      <p:pic>
        <p:nvPicPr>
          <p:cNvPr id="37" name="Google Shape;37;p45"/>
          <p:cNvPicPr preferRelativeResize="0"/>
          <p:nvPr/>
        </p:nvPicPr>
        <p:blipFill rotWithShape="1">
          <a:blip r:embed="rId2">
            <a:alphaModFix/>
          </a:blip>
          <a:srcRect b="0" l="0" r="0" t="0"/>
          <a:stretch/>
        </p:blipFill>
        <p:spPr>
          <a:xfrm>
            <a:off x="1" y="4568"/>
            <a:ext cx="9143997" cy="6857998"/>
          </a:xfrm>
          <a:prstGeom prst="rect">
            <a:avLst/>
          </a:prstGeom>
          <a:noFill/>
          <a:ln>
            <a:noFill/>
          </a:ln>
        </p:spPr>
      </p:pic>
      <p:sp>
        <p:nvSpPr>
          <p:cNvPr id="38" name="Google Shape;38;p45"/>
          <p:cNvSpPr txBox="1"/>
          <p:nvPr>
            <p:ph type="title"/>
          </p:nvPr>
        </p:nvSpPr>
        <p:spPr>
          <a:xfrm>
            <a:off x="357598" y="2355524"/>
            <a:ext cx="6181928" cy="545407"/>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100"/>
              <a:buFont typeface="Candara"/>
              <a:buNone/>
              <a:defRPr b="1" sz="3100">
                <a:solidFill>
                  <a:schemeClr val="l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tandard page">
  <p:cSld name="1_Standard page">
    <p:spTree>
      <p:nvGrpSpPr>
        <p:cNvPr id="39" name="Shape 39"/>
        <p:cNvGrpSpPr/>
        <p:nvPr/>
      </p:nvGrpSpPr>
      <p:grpSpPr>
        <a:xfrm>
          <a:off x="0" y="0"/>
          <a:ext cx="0" cy="0"/>
          <a:chOff x="0" y="0"/>
          <a:chExt cx="0" cy="0"/>
        </a:xfrm>
      </p:grpSpPr>
      <p:pic>
        <p:nvPicPr>
          <p:cNvPr id="40" name="Google Shape;40;p46"/>
          <p:cNvPicPr preferRelativeResize="0"/>
          <p:nvPr/>
        </p:nvPicPr>
        <p:blipFill rotWithShape="1">
          <a:blip r:embed="rId2">
            <a:alphaModFix/>
          </a:blip>
          <a:srcRect b="0" l="0" r="0" t="0"/>
          <a:stretch/>
        </p:blipFill>
        <p:spPr>
          <a:xfrm>
            <a:off x="1" y="9331"/>
            <a:ext cx="9143998" cy="6857998"/>
          </a:xfrm>
          <a:prstGeom prst="rect">
            <a:avLst/>
          </a:prstGeom>
          <a:noFill/>
          <a:ln>
            <a:noFill/>
          </a:ln>
        </p:spPr>
      </p:pic>
      <p:sp>
        <p:nvSpPr>
          <p:cNvPr id="41" name="Google Shape;41;p46"/>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D3661"/>
              </a:buClr>
              <a:buSzPts val="2800"/>
              <a:buFont typeface="Candara"/>
              <a:buNone/>
              <a:defRPr b="1" sz="2800">
                <a:solidFill>
                  <a:srgbClr val="1D366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46"/>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20040" lvl="0" marL="457200" algn="l">
              <a:lnSpc>
                <a:spcPct val="90000"/>
              </a:lnSpc>
              <a:spcBef>
                <a:spcPts val="1000"/>
              </a:spcBef>
              <a:spcAft>
                <a:spcPts val="0"/>
              </a:spcAft>
              <a:buClr>
                <a:schemeClr val="dk1"/>
              </a:buClr>
              <a:buSzPts val="1440"/>
              <a:buChar char="•"/>
              <a:defRPr/>
            </a:lvl1pPr>
            <a:lvl2pPr indent="-320040" lvl="1" marL="914400" algn="l">
              <a:lnSpc>
                <a:spcPct val="90000"/>
              </a:lnSpc>
              <a:spcBef>
                <a:spcPts val="500"/>
              </a:spcBef>
              <a:spcAft>
                <a:spcPts val="0"/>
              </a:spcAft>
              <a:buClr>
                <a:schemeClr val="dk1"/>
              </a:buClr>
              <a:buSzPts val="1440"/>
              <a:buChar char="•"/>
              <a:defRPr/>
            </a:lvl2pPr>
            <a:lvl3pPr indent="-320039" lvl="2" marL="1371600" algn="l">
              <a:lnSpc>
                <a:spcPct val="90000"/>
              </a:lnSpc>
              <a:spcBef>
                <a:spcPts val="500"/>
              </a:spcBef>
              <a:spcAft>
                <a:spcPts val="0"/>
              </a:spcAft>
              <a:buClr>
                <a:schemeClr val="dk1"/>
              </a:buClr>
              <a:buSzPts val="144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46"/>
          <p:cNvSpPr txBox="1"/>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000"/>
              <a:buFont typeface="Candara"/>
              <a:buNone/>
            </a:pPr>
            <a:r>
              <a:rPr b="1" lang="en-GB" sz="2000">
                <a:solidFill>
                  <a:srgbClr val="9A3467"/>
                </a:solidFill>
                <a:latin typeface="Candara"/>
                <a:ea typeface="Candara"/>
                <a:cs typeface="Candara"/>
                <a:sym typeface="Candara"/>
              </a:rPr>
              <a:t>Click to edit Master title style</a:t>
            </a:r>
            <a:endParaRPr b="1" sz="2000">
              <a:solidFill>
                <a:srgbClr val="9A3467"/>
              </a:solidFill>
              <a:latin typeface="Candara"/>
              <a:ea typeface="Candara"/>
              <a:cs typeface="Candara"/>
              <a:sym typeface="Candara"/>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9A3467"/>
              </a:buClr>
              <a:buSzPts val="2000"/>
              <a:buFont typeface="Candara"/>
              <a:buNone/>
              <a:defRPr b="1" i="0" sz="2000" u="none" cap="none" strike="noStrike">
                <a:solidFill>
                  <a:srgbClr val="9A3467"/>
                </a:solidFill>
                <a:latin typeface="Candara"/>
                <a:ea typeface="Candara"/>
                <a:cs typeface="Candara"/>
                <a:sym typeface="Canda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09880" lvl="0" marL="457200" marR="0" rtl="0" algn="l">
              <a:lnSpc>
                <a:spcPct val="90000"/>
              </a:lnSpc>
              <a:spcBef>
                <a:spcPts val="10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1pPr>
            <a:lvl2pPr indent="-309880" lvl="1" marL="9144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2pPr>
            <a:lvl3pPr indent="-309880" lvl="2" marL="13716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 name="Shape 28"/>
        <p:cNvGrpSpPr/>
        <p:nvPr/>
      </p:nvGrpSpPr>
      <p:grpSpPr>
        <a:xfrm>
          <a:off x="0" y="0"/>
          <a:ext cx="0" cy="0"/>
          <a:chOff x="0" y="0"/>
          <a:chExt cx="0" cy="0"/>
        </a:xfrm>
      </p:grpSpPr>
      <p:sp>
        <p:nvSpPr>
          <p:cNvPr id="29" name="Google Shape;29;p33"/>
          <p:cNvSpPr txBox="1"/>
          <p:nvPr>
            <p:ph type="title"/>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9A3467"/>
              </a:buClr>
              <a:buSzPts val="2000"/>
              <a:buFont typeface="Candara"/>
              <a:buNone/>
              <a:defRPr b="1" i="0" sz="2000" u="none" cap="none" strike="noStrike">
                <a:solidFill>
                  <a:srgbClr val="9A3467"/>
                </a:solidFill>
                <a:latin typeface="Candara"/>
                <a:ea typeface="Candara"/>
                <a:cs typeface="Candara"/>
                <a:sym typeface="Canda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33"/>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09880" lvl="0" marL="457200" marR="0" rtl="0" algn="l">
              <a:lnSpc>
                <a:spcPct val="90000"/>
              </a:lnSpc>
              <a:spcBef>
                <a:spcPts val="10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1pPr>
            <a:lvl2pPr indent="-309880" lvl="1" marL="9144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2pPr>
            <a:lvl3pPr indent="-309880" lvl="2" marL="13716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 name="Shape 47"/>
        <p:cNvGrpSpPr/>
        <p:nvPr/>
      </p:nvGrpSpPr>
      <p:grpSpPr>
        <a:xfrm>
          <a:off x="0" y="0"/>
          <a:ext cx="0" cy="0"/>
          <a:chOff x="0" y="0"/>
          <a:chExt cx="0" cy="0"/>
        </a:xfrm>
      </p:grpSpPr>
      <p:sp>
        <p:nvSpPr>
          <p:cNvPr id="48" name="Google Shape;48;p35"/>
          <p:cNvSpPr txBox="1"/>
          <p:nvPr>
            <p:ph type="title"/>
          </p:nvPr>
        </p:nvSpPr>
        <p:spPr>
          <a:xfrm>
            <a:off x="301619" y="1422472"/>
            <a:ext cx="8546428" cy="54540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9A3467"/>
              </a:buClr>
              <a:buSzPts val="2000"/>
              <a:buFont typeface="Candara"/>
              <a:buNone/>
              <a:defRPr b="1" i="0" sz="2000" u="none" cap="none" strike="noStrike">
                <a:solidFill>
                  <a:srgbClr val="9A3467"/>
                </a:solidFill>
                <a:latin typeface="Candara"/>
                <a:ea typeface="Candara"/>
                <a:cs typeface="Candara"/>
                <a:sym typeface="Canda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35"/>
          <p:cNvSpPr txBox="1"/>
          <p:nvPr>
            <p:ph idx="1" type="body"/>
          </p:nvPr>
        </p:nvSpPr>
        <p:spPr>
          <a:xfrm>
            <a:off x="301620" y="2047875"/>
            <a:ext cx="8546427" cy="4129087"/>
          </a:xfrm>
          <a:prstGeom prst="rect">
            <a:avLst/>
          </a:prstGeom>
          <a:noFill/>
          <a:ln>
            <a:noFill/>
          </a:ln>
        </p:spPr>
        <p:txBody>
          <a:bodyPr anchorCtr="0" anchor="t" bIns="45700" lIns="91425" spcFirstLastPara="1" rIns="91425" wrap="square" tIns="45700">
            <a:normAutofit/>
          </a:bodyPr>
          <a:lstStyle>
            <a:lvl1pPr indent="-309880" lvl="0" marL="457200" marR="0" rtl="0" algn="l">
              <a:lnSpc>
                <a:spcPct val="90000"/>
              </a:lnSpc>
              <a:spcBef>
                <a:spcPts val="10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1pPr>
            <a:lvl2pPr indent="-309880" lvl="1" marL="9144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2pPr>
            <a:lvl3pPr indent="-309880" lvl="2" marL="1371600" marR="0" rtl="0" algn="l">
              <a:lnSpc>
                <a:spcPct val="90000"/>
              </a:lnSpc>
              <a:spcBef>
                <a:spcPts val="500"/>
              </a:spcBef>
              <a:spcAft>
                <a:spcPts val="0"/>
              </a:spcAft>
              <a:buClr>
                <a:schemeClr val="dk1"/>
              </a:buClr>
              <a:buSzPts val="1280"/>
              <a:buFont typeface="Candara"/>
              <a:buChar char="•"/>
              <a:defRPr b="0" i="0" sz="1600" u="none" cap="none" strike="noStrike">
                <a:solidFill>
                  <a:schemeClr val="dk1"/>
                </a:solidFill>
                <a:latin typeface="Candara"/>
                <a:ea typeface="Candara"/>
                <a:cs typeface="Candara"/>
                <a:sym typeface="Candar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9.png"/><Relationship Id="rId13" Type="http://schemas.openxmlformats.org/officeDocument/2006/relationships/image" Target="../media/image1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6.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46.png"/><Relationship Id="rId5" Type="http://schemas.openxmlformats.org/officeDocument/2006/relationships/image" Target="../media/image41.png"/><Relationship Id="rId6"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8.png"/><Relationship Id="rId4" Type="http://schemas.openxmlformats.org/officeDocument/2006/relationships/image" Target="../media/image53.png"/><Relationship Id="rId5" Type="http://schemas.openxmlformats.org/officeDocument/2006/relationships/image" Target="../media/image52.png"/></Relationships>
</file>

<file path=ppt/slides/_rels/slide15.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9.png"/><Relationship Id="rId13" Type="http://schemas.openxmlformats.org/officeDocument/2006/relationships/image" Target="../media/image61.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8.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2.png"/><Relationship Id="rId5" Type="http://schemas.openxmlformats.org/officeDocument/2006/relationships/image" Target="../media/image54.png"/><Relationship Id="rId6" Type="http://schemas.openxmlformats.org/officeDocument/2006/relationships/image" Target="../media/image45.png"/><Relationship Id="rId7" Type="http://schemas.openxmlformats.org/officeDocument/2006/relationships/image" Target="../media/image57.png"/><Relationship Id="rId8"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www.thinkuknow.co.uk/parents/articles/parents-guide-to-watching-videos-online" TargetMode="Externa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9.png"/><Relationship Id="rId13" Type="http://schemas.openxmlformats.org/officeDocument/2006/relationships/image" Target="../media/image61.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8.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2.png"/><Relationship Id="rId5" Type="http://schemas.openxmlformats.org/officeDocument/2006/relationships/image" Target="../media/image54.png"/><Relationship Id="rId6" Type="http://schemas.openxmlformats.org/officeDocument/2006/relationships/image" Target="../media/image45.png"/><Relationship Id="rId7" Type="http://schemas.openxmlformats.org/officeDocument/2006/relationships/image" Target="../media/image57.png"/><Relationship Id="rId8"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www.thinkuknow.co.uk/parents/articles/in-game-chat" TargetMode="External"/><Relationship Id="rId4" Type="http://schemas.openxmlformats.org/officeDocument/2006/relationships/image" Target="../media/image68.png"/><Relationship Id="rId5" Type="http://schemas.openxmlformats.org/officeDocument/2006/relationships/image" Target="../media/image67.png"/></Relationships>
</file>

<file path=ppt/slides/_rels/slide21.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9.png"/><Relationship Id="rId13" Type="http://schemas.openxmlformats.org/officeDocument/2006/relationships/image" Target="../media/image1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hyperlink" Target="http://drive.google.com/file/d/1EeiwJ3i5wkQPQeJ1QlaHj3kSlTR2HOiC/view" TargetMode="External"/><Relationship Id="rId5" Type="http://schemas.openxmlformats.org/officeDocument/2006/relationships/image" Target="../media/image7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5.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3.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1.png"/><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9.png"/><Relationship Id="rId13" Type="http://schemas.openxmlformats.org/officeDocument/2006/relationships/image" Target="../media/image1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hyperlink" Target="http://drive.google.com/file/d/1LZ3p_Oxnm2COYudpFb--cQCJ4InPuv5d/view" TargetMode="External"/><Relationship Id="rId5" Type="http://schemas.openxmlformats.org/officeDocument/2006/relationships/image" Target="../media/image7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79.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16.png"/><Relationship Id="rId13" Type="http://schemas.openxmlformats.org/officeDocument/2006/relationships/image" Target="../media/image32.png"/><Relationship Id="rId12"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31.jpg"/><Relationship Id="rId15" Type="http://schemas.openxmlformats.org/officeDocument/2006/relationships/image" Target="../media/image28.png"/><Relationship Id="rId14" Type="http://schemas.openxmlformats.org/officeDocument/2006/relationships/image" Target="../media/image29.png"/><Relationship Id="rId5" Type="http://schemas.openxmlformats.org/officeDocument/2006/relationships/image" Target="../media/image18.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13.png"/></Relationships>
</file>

<file path=ppt/slides/_rels/slide30.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9.png"/><Relationship Id="rId13" Type="http://schemas.openxmlformats.org/officeDocument/2006/relationships/image" Target="../media/image1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83.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77.png"/><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9.png"/><Relationship Id="rId13" Type="http://schemas.openxmlformats.org/officeDocument/2006/relationships/image" Target="../media/image15.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84.png"/><Relationship Id="rId4" Type="http://schemas.openxmlformats.org/officeDocument/2006/relationships/image" Target="../media/image8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02.png"/><Relationship Id="rId4" Type="http://schemas.openxmlformats.org/officeDocument/2006/relationships/image" Target="../media/image88.png"/><Relationship Id="rId5" Type="http://schemas.openxmlformats.org/officeDocument/2006/relationships/image" Target="../media/image90.png"/><Relationship Id="rId6" Type="http://schemas.openxmlformats.org/officeDocument/2006/relationships/image" Target="../media/image82.png"/><Relationship Id="rId7" Type="http://schemas.openxmlformats.org/officeDocument/2006/relationships/image" Target="../media/image92.png"/><Relationship Id="rId8" Type="http://schemas.openxmlformats.org/officeDocument/2006/relationships/image" Target="../media/image9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87.png"/><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85.png"/><Relationship Id="rId4" Type="http://schemas.openxmlformats.org/officeDocument/2006/relationships/image" Target="../media/image9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91.png"/><Relationship Id="rId4" Type="http://schemas.openxmlformats.org/officeDocument/2006/relationships/image" Target="../media/image94.png"/><Relationship Id="rId5" Type="http://schemas.openxmlformats.org/officeDocument/2006/relationships/image" Target="../media/image10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95.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89.png"/><Relationship Id="rId4" Type="http://schemas.openxmlformats.org/officeDocument/2006/relationships/image" Target="../media/image96.png"/><Relationship Id="rId5" Type="http://schemas.openxmlformats.org/officeDocument/2006/relationships/image" Target="../media/image98.gif"/><Relationship Id="rId6" Type="http://schemas.openxmlformats.org/officeDocument/2006/relationships/image" Target="../media/image9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1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36.png"/><Relationship Id="rId6"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71" name="Google Shape;71;p4"/>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72" name="Google Shape;72;p4"/>
          <p:cNvPicPr preferRelativeResize="0"/>
          <p:nvPr/>
        </p:nvPicPr>
        <p:blipFill rotWithShape="1">
          <a:blip r:embed="rId4">
            <a:alphaModFix/>
          </a:blip>
          <a:srcRect b="0" l="0" r="0" t="0"/>
          <a:stretch/>
        </p:blipFill>
        <p:spPr>
          <a:xfrm>
            <a:off x="2368362" y="4490600"/>
            <a:ext cx="623121" cy="1958631"/>
          </a:xfrm>
          <a:prstGeom prst="rect">
            <a:avLst/>
          </a:prstGeom>
          <a:noFill/>
          <a:ln>
            <a:noFill/>
          </a:ln>
        </p:spPr>
      </p:pic>
      <p:pic>
        <p:nvPicPr>
          <p:cNvPr descr="A picture containing drawing, shirt&#10;&#10;Description automatically generated" id="73" name="Google Shape;73;p4"/>
          <p:cNvPicPr preferRelativeResize="0"/>
          <p:nvPr/>
        </p:nvPicPr>
        <p:blipFill rotWithShape="1">
          <a:blip r:embed="rId5">
            <a:alphaModFix/>
          </a:blip>
          <a:srcRect b="0" l="0" r="0" t="0"/>
          <a:stretch/>
        </p:blipFill>
        <p:spPr>
          <a:xfrm>
            <a:off x="5464904" y="4503441"/>
            <a:ext cx="546250" cy="1956122"/>
          </a:xfrm>
          <a:prstGeom prst="rect">
            <a:avLst/>
          </a:prstGeom>
          <a:noFill/>
          <a:ln>
            <a:noFill/>
          </a:ln>
        </p:spPr>
      </p:pic>
      <p:pic>
        <p:nvPicPr>
          <p:cNvPr id="74" name="Google Shape;74;p4"/>
          <p:cNvPicPr preferRelativeResize="0"/>
          <p:nvPr/>
        </p:nvPicPr>
        <p:blipFill rotWithShape="1">
          <a:blip r:embed="rId6">
            <a:alphaModFix/>
          </a:blip>
          <a:srcRect b="0" l="0" r="0" t="0"/>
          <a:stretch/>
        </p:blipFill>
        <p:spPr>
          <a:xfrm>
            <a:off x="3351035" y="4524512"/>
            <a:ext cx="865159" cy="1922107"/>
          </a:xfrm>
          <a:prstGeom prst="rect">
            <a:avLst/>
          </a:prstGeom>
          <a:noFill/>
          <a:ln>
            <a:noFill/>
          </a:ln>
        </p:spPr>
      </p:pic>
      <p:pic>
        <p:nvPicPr>
          <p:cNvPr descr="A picture containing clock, light&#10;&#10;Description automatically generated" id="75" name="Google Shape;75;p4"/>
          <p:cNvPicPr preferRelativeResize="0"/>
          <p:nvPr/>
        </p:nvPicPr>
        <p:blipFill rotWithShape="1">
          <a:blip r:embed="rId7">
            <a:alphaModFix/>
          </a:blip>
          <a:srcRect b="0" l="0" r="0" t="0"/>
          <a:stretch/>
        </p:blipFill>
        <p:spPr>
          <a:xfrm>
            <a:off x="7606435" y="4514634"/>
            <a:ext cx="633740" cy="1921725"/>
          </a:xfrm>
          <a:prstGeom prst="rect">
            <a:avLst/>
          </a:prstGeom>
          <a:noFill/>
          <a:ln>
            <a:noFill/>
          </a:ln>
        </p:spPr>
      </p:pic>
      <p:sp>
        <p:nvSpPr>
          <p:cNvPr id="76" name="Google Shape;76;p4"/>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 up of a logo&#10;&#10;Description automatically generated" id="77" name="Google Shape;77;p4"/>
          <p:cNvPicPr preferRelativeResize="0"/>
          <p:nvPr/>
        </p:nvPicPr>
        <p:blipFill rotWithShape="1">
          <a:blip r:embed="rId8">
            <a:alphaModFix/>
          </a:blip>
          <a:srcRect b="0" l="0" r="0" t="0"/>
          <a:stretch/>
        </p:blipFill>
        <p:spPr>
          <a:xfrm>
            <a:off x="8240175" y="4636296"/>
            <a:ext cx="544273" cy="1829436"/>
          </a:xfrm>
          <a:prstGeom prst="rect">
            <a:avLst/>
          </a:prstGeom>
          <a:noFill/>
          <a:ln>
            <a:noFill/>
          </a:ln>
        </p:spPr>
      </p:pic>
      <p:pic>
        <p:nvPicPr>
          <p:cNvPr descr="A picture containing drawing&#10;&#10;Description automatically generated" id="78" name="Google Shape;78;p4"/>
          <p:cNvPicPr preferRelativeResize="0"/>
          <p:nvPr/>
        </p:nvPicPr>
        <p:blipFill rotWithShape="1">
          <a:blip r:embed="rId9">
            <a:alphaModFix/>
          </a:blip>
          <a:srcRect b="0" l="0" r="0" t="0"/>
          <a:stretch/>
        </p:blipFill>
        <p:spPr>
          <a:xfrm>
            <a:off x="2959281" y="4662112"/>
            <a:ext cx="553203" cy="1742326"/>
          </a:xfrm>
          <a:prstGeom prst="rect">
            <a:avLst/>
          </a:prstGeom>
          <a:noFill/>
          <a:ln>
            <a:noFill/>
          </a:ln>
        </p:spPr>
      </p:pic>
      <p:pic>
        <p:nvPicPr>
          <p:cNvPr descr="A picture containing shirt, person&#10;&#10;Description automatically generated" id="79" name="Google Shape;79;p4"/>
          <p:cNvPicPr preferRelativeResize="0"/>
          <p:nvPr/>
        </p:nvPicPr>
        <p:blipFill rotWithShape="1">
          <a:blip r:embed="rId10">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80" name="Google Shape;80;p4"/>
          <p:cNvPicPr preferRelativeResize="0"/>
          <p:nvPr/>
        </p:nvPicPr>
        <p:blipFill rotWithShape="1">
          <a:blip r:embed="rId11">
            <a:alphaModFix/>
          </a:blip>
          <a:srcRect b="0" l="0" r="0" t="0"/>
          <a:stretch/>
        </p:blipFill>
        <p:spPr>
          <a:xfrm>
            <a:off x="5925146" y="4616539"/>
            <a:ext cx="633740" cy="1822526"/>
          </a:xfrm>
          <a:prstGeom prst="rect">
            <a:avLst/>
          </a:prstGeom>
          <a:noFill/>
          <a:ln>
            <a:noFill/>
          </a:ln>
        </p:spPr>
      </p:pic>
      <p:pic>
        <p:nvPicPr>
          <p:cNvPr id="81" name="Google Shape;81;p4"/>
          <p:cNvPicPr preferRelativeResize="0"/>
          <p:nvPr/>
        </p:nvPicPr>
        <p:blipFill rotWithShape="1">
          <a:blip r:embed="rId12">
            <a:alphaModFix/>
          </a:blip>
          <a:srcRect b="0" l="0" r="0" t="0"/>
          <a:stretch/>
        </p:blipFill>
        <p:spPr>
          <a:xfrm>
            <a:off x="0" y="6422177"/>
            <a:ext cx="9144000" cy="462922"/>
          </a:xfrm>
          <a:prstGeom prst="rect">
            <a:avLst/>
          </a:prstGeom>
          <a:noFill/>
          <a:ln>
            <a:noFill/>
          </a:ln>
        </p:spPr>
      </p:pic>
      <p:pic>
        <p:nvPicPr>
          <p:cNvPr id="82" name="Google Shape;82;p4"/>
          <p:cNvPicPr preferRelativeResize="0"/>
          <p:nvPr/>
        </p:nvPicPr>
        <p:blipFill rotWithShape="1">
          <a:blip r:embed="rId13">
            <a:alphaModFix/>
          </a:blip>
          <a:srcRect b="0" l="0" r="0" t="0"/>
          <a:stretch/>
        </p:blipFill>
        <p:spPr>
          <a:xfrm>
            <a:off x="3456172" y="180565"/>
            <a:ext cx="2308169" cy="1787529"/>
          </a:xfrm>
          <a:prstGeom prst="rect">
            <a:avLst/>
          </a:prstGeom>
          <a:noFill/>
          <a:ln>
            <a:noFill/>
          </a:ln>
        </p:spPr>
      </p:pic>
      <p:sp>
        <p:nvSpPr>
          <p:cNvPr id="83" name="Google Shape;83;p4"/>
          <p:cNvSpPr/>
          <p:nvPr/>
        </p:nvSpPr>
        <p:spPr>
          <a:xfrm>
            <a:off x="829300" y="2070606"/>
            <a:ext cx="757447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0000"/>
                </a:solidFill>
                <a:latin typeface="Candara"/>
                <a:ea typeface="Candara"/>
                <a:cs typeface="Candara"/>
                <a:sym typeface="Candara"/>
              </a:rPr>
              <a:t>Children and young people online</a:t>
            </a:r>
            <a:endParaRPr b="1" sz="40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4000">
                <a:latin typeface="Candara"/>
                <a:ea typeface="Candara"/>
                <a:cs typeface="Candara"/>
                <a:sym typeface="Candara"/>
              </a:rPr>
              <a:t>We will begin shortly</a:t>
            </a:r>
            <a:endParaRPr b="1" sz="4000">
              <a:latin typeface="Candara"/>
              <a:ea typeface="Candara"/>
              <a:cs typeface="Candara"/>
              <a:sym typeface="Candara"/>
            </a:endParaRPr>
          </a:p>
        </p:txBody>
      </p:sp>
      <p:sp>
        <p:nvSpPr>
          <p:cNvPr id="84" name="Google Shape;84;p4"/>
          <p:cNvSpPr txBox="1"/>
          <p:nvPr/>
        </p:nvSpPr>
        <p:spPr>
          <a:xfrm>
            <a:off x="1070525" y="3024634"/>
            <a:ext cx="72159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8"/>
          <p:cNvSpPr txBox="1"/>
          <p:nvPr>
            <p:ph type="title"/>
          </p:nvPr>
        </p:nvSpPr>
        <p:spPr>
          <a:xfrm>
            <a:off x="464092" y="371764"/>
            <a:ext cx="6517032" cy="4929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Understanding apps, sites and games</a:t>
            </a:r>
            <a:endParaRPr/>
          </a:p>
        </p:txBody>
      </p:sp>
      <p:sp>
        <p:nvSpPr>
          <p:cNvPr id="188" name="Google Shape;188;p8"/>
          <p:cNvSpPr txBox="1"/>
          <p:nvPr/>
        </p:nvSpPr>
        <p:spPr>
          <a:xfrm>
            <a:off x="203013" y="2693117"/>
            <a:ext cx="2296100" cy="73588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Chatting</a:t>
            </a:r>
            <a:endParaRPr/>
          </a:p>
        </p:txBody>
      </p:sp>
      <p:pic>
        <p:nvPicPr>
          <p:cNvPr id="189" name="Google Shape;189;p8"/>
          <p:cNvPicPr preferRelativeResize="0"/>
          <p:nvPr/>
        </p:nvPicPr>
        <p:blipFill rotWithShape="1">
          <a:blip r:embed="rId3">
            <a:alphaModFix/>
          </a:blip>
          <a:srcRect b="0" l="0" r="0" t="0"/>
          <a:stretch/>
        </p:blipFill>
        <p:spPr>
          <a:xfrm>
            <a:off x="464092" y="1402643"/>
            <a:ext cx="2035021" cy="1251586"/>
          </a:xfrm>
          <a:prstGeom prst="rect">
            <a:avLst/>
          </a:prstGeom>
          <a:noFill/>
          <a:ln>
            <a:noFill/>
          </a:ln>
        </p:spPr>
      </p:pic>
      <p:pic>
        <p:nvPicPr>
          <p:cNvPr id="190" name="Google Shape;190;p8"/>
          <p:cNvPicPr preferRelativeResize="0"/>
          <p:nvPr/>
        </p:nvPicPr>
        <p:blipFill rotWithShape="1">
          <a:blip r:embed="rId4">
            <a:alphaModFix/>
          </a:blip>
          <a:srcRect b="0" l="0" r="0" t="0"/>
          <a:stretch/>
        </p:blipFill>
        <p:spPr>
          <a:xfrm>
            <a:off x="2018061" y="3467888"/>
            <a:ext cx="1704547" cy="1185467"/>
          </a:xfrm>
          <a:prstGeom prst="rect">
            <a:avLst/>
          </a:prstGeom>
          <a:noFill/>
          <a:ln>
            <a:noFill/>
          </a:ln>
        </p:spPr>
      </p:pic>
      <p:sp>
        <p:nvSpPr>
          <p:cNvPr id="191" name="Google Shape;191;p8"/>
          <p:cNvSpPr txBox="1"/>
          <p:nvPr/>
        </p:nvSpPr>
        <p:spPr>
          <a:xfrm>
            <a:off x="1722284" y="4858093"/>
            <a:ext cx="2296100" cy="73588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Friending</a:t>
            </a:r>
            <a:endParaRPr/>
          </a:p>
        </p:txBody>
      </p:sp>
      <p:sp>
        <p:nvSpPr>
          <p:cNvPr id="192" name="Google Shape;192;p8"/>
          <p:cNvSpPr txBox="1"/>
          <p:nvPr/>
        </p:nvSpPr>
        <p:spPr>
          <a:xfrm>
            <a:off x="4182035" y="1640541"/>
            <a:ext cx="4491318" cy="3953435"/>
          </a:xfrm>
          <a:prstGeom prst="rect">
            <a:avLst/>
          </a:prstGeom>
          <a:noFill/>
          <a:ln>
            <a:noFill/>
          </a:ln>
        </p:spPr>
        <p:txBody>
          <a:bodyPr anchorCtr="0" anchor="ctr" bIns="45700" lIns="91425" spcFirstLastPara="1" rIns="91425" wrap="square" tIns="45700">
            <a:normAutofit/>
          </a:bodyPr>
          <a:lstStyle/>
          <a:p>
            <a:pPr indent="-457200" lvl="0" marL="457200" marR="0" rtl="0" algn="l">
              <a:lnSpc>
                <a:spcPct val="90000"/>
              </a:lnSpc>
              <a:spcBef>
                <a:spcPts val="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Chatting and meeting new people can be fun and appealing</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Most people just want to chat or be friends, but some seek to harm</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Advise them not to share too much personal information</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Talk to a trusted adult if anything worries them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9"/>
          <p:cNvSpPr txBox="1"/>
          <p:nvPr>
            <p:ph type="title"/>
          </p:nvPr>
        </p:nvSpPr>
        <p:spPr>
          <a:xfrm>
            <a:off x="464092" y="371764"/>
            <a:ext cx="6517032" cy="4929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Understanding apps, sites and games</a:t>
            </a:r>
            <a:endParaRPr/>
          </a:p>
        </p:txBody>
      </p:sp>
      <p:pic>
        <p:nvPicPr>
          <p:cNvPr id="199" name="Google Shape;199;p9"/>
          <p:cNvPicPr preferRelativeResize="0"/>
          <p:nvPr/>
        </p:nvPicPr>
        <p:blipFill rotWithShape="1">
          <a:blip r:embed="rId3">
            <a:alphaModFix/>
          </a:blip>
          <a:srcRect b="0" l="0" r="0" t="0"/>
          <a:stretch/>
        </p:blipFill>
        <p:spPr>
          <a:xfrm>
            <a:off x="840054" y="3902400"/>
            <a:ext cx="1784442" cy="1143059"/>
          </a:xfrm>
          <a:prstGeom prst="rect">
            <a:avLst/>
          </a:prstGeom>
          <a:noFill/>
          <a:ln>
            <a:noFill/>
          </a:ln>
        </p:spPr>
      </p:pic>
      <p:pic>
        <p:nvPicPr>
          <p:cNvPr id="200" name="Google Shape;200;p9"/>
          <p:cNvPicPr preferRelativeResize="0"/>
          <p:nvPr/>
        </p:nvPicPr>
        <p:blipFill rotWithShape="1">
          <a:blip r:embed="rId4">
            <a:alphaModFix/>
          </a:blip>
          <a:srcRect b="0" l="0" r="0" t="0"/>
          <a:stretch/>
        </p:blipFill>
        <p:spPr>
          <a:xfrm>
            <a:off x="4773279" y="1444313"/>
            <a:ext cx="2035021" cy="1251586"/>
          </a:xfrm>
          <a:prstGeom prst="rect">
            <a:avLst/>
          </a:prstGeom>
          <a:noFill/>
          <a:ln>
            <a:noFill/>
          </a:ln>
        </p:spPr>
      </p:pic>
      <p:pic>
        <p:nvPicPr>
          <p:cNvPr id="201" name="Google Shape;201;p9"/>
          <p:cNvPicPr preferRelativeResize="0"/>
          <p:nvPr/>
        </p:nvPicPr>
        <p:blipFill rotWithShape="1">
          <a:blip r:embed="rId5">
            <a:alphaModFix/>
          </a:blip>
          <a:srcRect b="0" l="0" r="0" t="0"/>
          <a:stretch/>
        </p:blipFill>
        <p:spPr>
          <a:xfrm>
            <a:off x="6808300" y="3881197"/>
            <a:ext cx="1704547" cy="1185467"/>
          </a:xfrm>
          <a:prstGeom prst="rect">
            <a:avLst/>
          </a:prstGeom>
          <a:noFill/>
          <a:ln>
            <a:noFill/>
          </a:ln>
        </p:spPr>
      </p:pic>
      <p:pic>
        <p:nvPicPr>
          <p:cNvPr id="202" name="Google Shape;202;p9"/>
          <p:cNvPicPr preferRelativeResize="0"/>
          <p:nvPr/>
        </p:nvPicPr>
        <p:blipFill rotWithShape="1">
          <a:blip r:embed="rId6">
            <a:alphaModFix/>
          </a:blip>
          <a:srcRect b="0" l="0" r="0" t="0"/>
          <a:stretch/>
        </p:blipFill>
        <p:spPr>
          <a:xfrm>
            <a:off x="2468651" y="1330579"/>
            <a:ext cx="1365320" cy="1365320"/>
          </a:xfrm>
          <a:prstGeom prst="rect">
            <a:avLst/>
          </a:prstGeom>
          <a:noFill/>
          <a:ln>
            <a:noFill/>
          </a:ln>
        </p:spPr>
      </p:pic>
      <p:sp>
        <p:nvSpPr>
          <p:cNvPr id="203" name="Google Shape;203;p9"/>
          <p:cNvSpPr txBox="1"/>
          <p:nvPr/>
        </p:nvSpPr>
        <p:spPr>
          <a:xfrm>
            <a:off x="0" y="5491718"/>
            <a:ext cx="3484244" cy="49294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Viewing</a:t>
            </a:r>
            <a:endParaRPr/>
          </a:p>
          <a:p>
            <a:pPr indent="0" lvl="0" marL="0" marR="0" rtl="0" algn="ctr">
              <a:lnSpc>
                <a:spcPct val="90000"/>
              </a:lnSpc>
              <a:spcBef>
                <a:spcPts val="0"/>
              </a:spcBef>
              <a:spcAft>
                <a:spcPts val="0"/>
              </a:spcAft>
              <a:buClr>
                <a:srgbClr val="9A3467"/>
              </a:buClr>
              <a:buSzPts val="2400"/>
              <a:buFont typeface="Candara"/>
              <a:buNone/>
            </a:pPr>
            <a:r>
              <a:rPr b="1" lang="en-GB" sz="2400">
                <a:solidFill>
                  <a:srgbClr val="9A3467"/>
                </a:solidFill>
                <a:latin typeface="Candara"/>
                <a:ea typeface="Candara"/>
                <a:cs typeface="Candara"/>
                <a:sym typeface="Candara"/>
              </a:rPr>
              <a:t>What kinds of content do you see?</a:t>
            </a:r>
            <a:endParaRPr b="1" sz="2400">
              <a:solidFill>
                <a:srgbClr val="9A3467"/>
              </a:solidFill>
              <a:latin typeface="Candara"/>
              <a:ea typeface="Candara"/>
              <a:cs typeface="Candara"/>
              <a:sym typeface="Candara"/>
            </a:endParaRPr>
          </a:p>
        </p:txBody>
      </p:sp>
      <p:sp>
        <p:nvSpPr>
          <p:cNvPr id="204" name="Google Shape;204;p9"/>
          <p:cNvSpPr txBox="1"/>
          <p:nvPr/>
        </p:nvSpPr>
        <p:spPr>
          <a:xfrm>
            <a:off x="1935144" y="3143211"/>
            <a:ext cx="2432333" cy="49294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Sharing</a:t>
            </a:r>
            <a:endParaRPr/>
          </a:p>
          <a:p>
            <a:pPr indent="0" lvl="0" marL="0" marR="0" rtl="0" algn="ctr">
              <a:lnSpc>
                <a:spcPct val="90000"/>
              </a:lnSpc>
              <a:spcBef>
                <a:spcPts val="0"/>
              </a:spcBef>
              <a:spcAft>
                <a:spcPts val="0"/>
              </a:spcAft>
              <a:buClr>
                <a:srgbClr val="9A3467"/>
              </a:buClr>
              <a:buSzPts val="2400"/>
              <a:buFont typeface="Candara"/>
              <a:buNone/>
            </a:pPr>
            <a:r>
              <a:rPr b="1" lang="en-GB" sz="2400">
                <a:solidFill>
                  <a:srgbClr val="9A3467"/>
                </a:solidFill>
                <a:latin typeface="Candara"/>
                <a:ea typeface="Candara"/>
                <a:cs typeface="Candara"/>
                <a:sym typeface="Candara"/>
              </a:rPr>
              <a:t>What can you share?</a:t>
            </a:r>
            <a:endParaRPr b="1" sz="2400">
              <a:solidFill>
                <a:srgbClr val="9A3467"/>
              </a:solidFill>
              <a:latin typeface="Candara"/>
              <a:ea typeface="Candara"/>
              <a:cs typeface="Candara"/>
              <a:sym typeface="Candara"/>
            </a:endParaRPr>
          </a:p>
        </p:txBody>
      </p:sp>
      <p:sp>
        <p:nvSpPr>
          <p:cNvPr id="205" name="Google Shape;205;p9"/>
          <p:cNvSpPr txBox="1"/>
          <p:nvPr/>
        </p:nvSpPr>
        <p:spPr>
          <a:xfrm>
            <a:off x="4426937" y="3143212"/>
            <a:ext cx="2673709" cy="49294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Chatting</a:t>
            </a:r>
            <a:endParaRPr/>
          </a:p>
          <a:p>
            <a:pPr indent="0" lvl="0" marL="0" marR="0" rtl="0" algn="ctr">
              <a:lnSpc>
                <a:spcPct val="90000"/>
              </a:lnSpc>
              <a:spcBef>
                <a:spcPts val="0"/>
              </a:spcBef>
              <a:spcAft>
                <a:spcPts val="0"/>
              </a:spcAft>
              <a:buClr>
                <a:srgbClr val="9A3467"/>
              </a:buClr>
              <a:buSzPts val="2400"/>
              <a:buFont typeface="Candara"/>
              <a:buNone/>
            </a:pPr>
            <a:r>
              <a:rPr b="1" lang="en-GB" sz="2400">
                <a:solidFill>
                  <a:srgbClr val="9A3467"/>
                </a:solidFill>
                <a:latin typeface="Candara"/>
                <a:ea typeface="Candara"/>
                <a:cs typeface="Candara"/>
                <a:sym typeface="Candara"/>
              </a:rPr>
              <a:t>Who can you talk to? How? Where?</a:t>
            </a:r>
            <a:endParaRPr b="1" sz="2400">
              <a:solidFill>
                <a:srgbClr val="9A3467"/>
              </a:solidFill>
              <a:latin typeface="Candara"/>
              <a:ea typeface="Candara"/>
              <a:cs typeface="Candara"/>
              <a:sym typeface="Candara"/>
            </a:endParaRPr>
          </a:p>
        </p:txBody>
      </p:sp>
      <p:sp>
        <p:nvSpPr>
          <p:cNvPr id="206" name="Google Shape;206;p9"/>
          <p:cNvSpPr txBox="1"/>
          <p:nvPr/>
        </p:nvSpPr>
        <p:spPr>
          <a:xfrm>
            <a:off x="6417129" y="5491718"/>
            <a:ext cx="2579913" cy="49294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D3661"/>
              </a:buClr>
              <a:buSzPts val="2400"/>
              <a:buFont typeface="Candara"/>
              <a:buNone/>
            </a:pPr>
            <a:r>
              <a:rPr b="1" lang="en-GB" sz="2400">
                <a:solidFill>
                  <a:srgbClr val="1D3661"/>
                </a:solidFill>
                <a:latin typeface="Candara"/>
                <a:ea typeface="Candara"/>
                <a:cs typeface="Candara"/>
                <a:sym typeface="Candara"/>
              </a:rPr>
              <a:t>Friending</a:t>
            </a:r>
            <a:endParaRPr/>
          </a:p>
          <a:p>
            <a:pPr indent="0" lvl="0" marL="0" marR="0" rtl="0" algn="ctr">
              <a:lnSpc>
                <a:spcPct val="90000"/>
              </a:lnSpc>
              <a:spcBef>
                <a:spcPts val="0"/>
              </a:spcBef>
              <a:spcAft>
                <a:spcPts val="0"/>
              </a:spcAft>
              <a:buClr>
                <a:srgbClr val="9A3467"/>
              </a:buClr>
              <a:buSzPts val="2400"/>
              <a:buFont typeface="Candara"/>
              <a:buNone/>
            </a:pPr>
            <a:r>
              <a:rPr b="1" lang="en-GB" sz="2400">
                <a:solidFill>
                  <a:srgbClr val="9A3467"/>
                </a:solidFill>
                <a:latin typeface="Candara"/>
                <a:ea typeface="Candara"/>
                <a:cs typeface="Candara"/>
                <a:sym typeface="Candara"/>
              </a:rPr>
              <a:t>Who can you be friends with?</a:t>
            </a:r>
            <a:endParaRPr b="1" sz="2400">
              <a:solidFill>
                <a:srgbClr val="9A3467"/>
              </a:solidFill>
              <a:latin typeface="Candara"/>
              <a:ea typeface="Candara"/>
              <a:cs typeface="Candara"/>
              <a:sym typeface="Candar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10a950f8fde_0_0"/>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pic>
        <p:nvPicPr>
          <p:cNvPr id="213" name="Google Shape;213;g10a950f8fde_0_0"/>
          <p:cNvPicPr preferRelativeResize="0"/>
          <p:nvPr/>
        </p:nvPicPr>
        <p:blipFill>
          <a:blip r:embed="rId3">
            <a:alphaModFix/>
          </a:blip>
          <a:stretch>
            <a:fillRect/>
          </a:stretch>
        </p:blipFill>
        <p:spPr>
          <a:xfrm>
            <a:off x="152400" y="1197555"/>
            <a:ext cx="8839204" cy="49288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10a950f8fde_0_6"/>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What parental controls are available to use?</a:t>
            </a:r>
            <a:endParaRPr/>
          </a:p>
        </p:txBody>
      </p:sp>
      <p:sp>
        <p:nvSpPr>
          <p:cNvPr id="220" name="Google Shape;220;g10a950f8fde_0_6"/>
          <p:cNvSpPr txBox="1"/>
          <p:nvPr/>
        </p:nvSpPr>
        <p:spPr>
          <a:xfrm>
            <a:off x="1203825" y="1667650"/>
            <a:ext cx="6867900" cy="2318100"/>
          </a:xfrm>
          <a:prstGeom prst="rect">
            <a:avLst/>
          </a:prstGeom>
          <a:noFill/>
          <a:ln>
            <a:noFill/>
          </a:ln>
        </p:spPr>
        <p:txBody>
          <a:bodyPr anchorCtr="0" anchor="t" bIns="91425" lIns="91425" spcFirstLastPara="1" rIns="91425" wrap="square" tIns="91425">
            <a:spAutoFit/>
          </a:bodyPr>
          <a:lstStyle/>
          <a:p>
            <a:pPr indent="-457200" lvl="0" marL="457200" marR="0" rtl="0" algn="l">
              <a:lnSpc>
                <a:spcPct val="90000"/>
              </a:lnSpc>
              <a:spcBef>
                <a:spcPts val="0"/>
              </a:spcBef>
              <a:spcAft>
                <a:spcPts val="0"/>
              </a:spcAft>
              <a:buClr>
                <a:srgbClr val="9A3467"/>
              </a:buClr>
              <a:buSzPts val="2200"/>
              <a:buChar char="•"/>
            </a:pPr>
            <a:r>
              <a:rPr lang="en-GB" sz="2200">
                <a:solidFill>
                  <a:srgbClr val="9A3467"/>
                </a:solidFill>
                <a:latin typeface="Candara"/>
                <a:ea typeface="Candara"/>
                <a:cs typeface="Candara"/>
                <a:sym typeface="Candara"/>
              </a:rPr>
              <a:t>Google Family Link - Android</a:t>
            </a:r>
            <a:endParaRPr sz="2200">
              <a:solidFill>
                <a:srgbClr val="9A3467"/>
              </a:solidFill>
              <a:latin typeface="Candara"/>
              <a:ea typeface="Candara"/>
              <a:cs typeface="Candara"/>
              <a:sym typeface="Candara"/>
            </a:endParaRPr>
          </a:p>
          <a:p>
            <a:pPr indent="-457200" lvl="0" marL="457200" marR="0" rtl="0" algn="l">
              <a:lnSpc>
                <a:spcPct val="90000"/>
              </a:lnSpc>
              <a:spcBef>
                <a:spcPts val="0"/>
              </a:spcBef>
              <a:spcAft>
                <a:spcPts val="0"/>
              </a:spcAft>
              <a:buClr>
                <a:srgbClr val="9A3467"/>
              </a:buClr>
              <a:buSzPts val="2200"/>
              <a:buChar char="•"/>
            </a:pPr>
            <a:r>
              <a:rPr lang="en-GB" sz="2200">
                <a:solidFill>
                  <a:srgbClr val="9A3467"/>
                </a:solidFill>
                <a:latin typeface="Candara"/>
                <a:ea typeface="Candara"/>
                <a:cs typeface="Candara"/>
                <a:sym typeface="Candara"/>
              </a:rPr>
              <a:t>Windows Family - Microsoft</a:t>
            </a:r>
            <a:endParaRPr sz="2200">
              <a:solidFill>
                <a:srgbClr val="9A3467"/>
              </a:solidFill>
              <a:latin typeface="Candara"/>
              <a:ea typeface="Candara"/>
              <a:cs typeface="Candara"/>
              <a:sym typeface="Candara"/>
            </a:endParaRPr>
          </a:p>
          <a:p>
            <a:pPr indent="-457200" lvl="0" marL="457200" marR="0" rtl="0" algn="l">
              <a:lnSpc>
                <a:spcPct val="90000"/>
              </a:lnSpc>
              <a:spcBef>
                <a:spcPts val="0"/>
              </a:spcBef>
              <a:spcAft>
                <a:spcPts val="0"/>
              </a:spcAft>
              <a:buClr>
                <a:srgbClr val="9A3467"/>
              </a:buClr>
              <a:buSzPts val="2200"/>
              <a:buChar char="•"/>
            </a:pPr>
            <a:r>
              <a:rPr lang="en-GB" sz="2200">
                <a:solidFill>
                  <a:srgbClr val="9A3467"/>
                </a:solidFill>
                <a:latin typeface="Candara"/>
                <a:ea typeface="Candara"/>
                <a:cs typeface="Candara"/>
                <a:sym typeface="Candara"/>
              </a:rPr>
              <a:t>Family Sharing - Apple (not for school iPads)</a:t>
            </a:r>
            <a:endParaRPr sz="2200">
              <a:solidFill>
                <a:srgbClr val="9A3467"/>
              </a:solidFill>
              <a:latin typeface="Candara"/>
              <a:ea typeface="Candara"/>
              <a:cs typeface="Candara"/>
              <a:sym typeface="Candara"/>
            </a:endParaRPr>
          </a:p>
          <a:p>
            <a:pPr indent="-457200" lvl="0" marL="457200" marR="0" rtl="0" algn="l">
              <a:lnSpc>
                <a:spcPct val="90000"/>
              </a:lnSpc>
              <a:spcBef>
                <a:spcPts val="0"/>
              </a:spcBef>
              <a:spcAft>
                <a:spcPts val="0"/>
              </a:spcAft>
              <a:buClr>
                <a:srgbClr val="9A3467"/>
              </a:buClr>
              <a:buSzPts val="2200"/>
              <a:buChar char="•"/>
            </a:pPr>
            <a:r>
              <a:rPr lang="en-GB" sz="2200">
                <a:solidFill>
                  <a:srgbClr val="9A3467"/>
                </a:solidFill>
                <a:latin typeface="Candara"/>
                <a:ea typeface="Candara"/>
                <a:cs typeface="Candara"/>
                <a:sym typeface="Candara"/>
              </a:rPr>
              <a:t>ScreenGuide - School iPads</a:t>
            </a:r>
            <a:endParaRPr sz="2200">
              <a:solidFill>
                <a:srgbClr val="9A3467"/>
              </a:solidFill>
              <a:latin typeface="Candara"/>
              <a:ea typeface="Candara"/>
              <a:cs typeface="Candara"/>
              <a:sym typeface="Candara"/>
            </a:endParaRPr>
          </a:p>
          <a:p>
            <a:pPr indent="0" lvl="0" marL="0" marR="0" rtl="0" algn="l">
              <a:lnSpc>
                <a:spcPct val="90000"/>
              </a:lnSpc>
              <a:spcBef>
                <a:spcPts val="0"/>
              </a:spcBef>
              <a:spcAft>
                <a:spcPts val="0"/>
              </a:spcAft>
              <a:buNone/>
            </a:pPr>
            <a:r>
              <a:t/>
            </a:r>
            <a:endParaRPr sz="2200">
              <a:solidFill>
                <a:srgbClr val="9A3467"/>
              </a:solidFill>
              <a:latin typeface="Candara"/>
              <a:ea typeface="Candara"/>
              <a:cs typeface="Candara"/>
              <a:sym typeface="Candara"/>
            </a:endParaRPr>
          </a:p>
          <a:p>
            <a:pPr indent="0" lvl="0" marL="0" marR="0" rtl="0" algn="l">
              <a:lnSpc>
                <a:spcPct val="90000"/>
              </a:lnSpc>
              <a:spcBef>
                <a:spcPts val="0"/>
              </a:spcBef>
              <a:spcAft>
                <a:spcPts val="0"/>
              </a:spcAft>
              <a:buNone/>
            </a:pPr>
            <a:r>
              <a:t/>
            </a:r>
            <a:endParaRPr sz="2200">
              <a:solidFill>
                <a:srgbClr val="9A3467"/>
              </a:solidFill>
              <a:latin typeface="Candara"/>
              <a:ea typeface="Candara"/>
              <a:cs typeface="Candara"/>
              <a:sym typeface="Candara"/>
            </a:endParaRPr>
          </a:p>
          <a:p>
            <a:pPr indent="0" lvl="0" marL="0" marR="0" rtl="0" algn="l">
              <a:lnSpc>
                <a:spcPct val="90000"/>
              </a:lnSpc>
              <a:spcBef>
                <a:spcPts val="0"/>
              </a:spcBef>
              <a:spcAft>
                <a:spcPts val="0"/>
              </a:spcAft>
              <a:buNone/>
            </a:pPr>
            <a:r>
              <a:rPr lang="en-GB" sz="2200">
                <a:solidFill>
                  <a:srgbClr val="9A3467"/>
                </a:solidFill>
                <a:latin typeface="Candara"/>
                <a:ea typeface="Candara"/>
                <a:cs typeface="Candara"/>
                <a:sym typeface="Candara"/>
              </a:rPr>
              <a:t>There are other paid for parental control apps available </a:t>
            </a:r>
            <a:endParaRPr sz="2200">
              <a:solidFill>
                <a:srgbClr val="9A3467"/>
              </a:solidFill>
              <a:latin typeface="Candara"/>
              <a:ea typeface="Candara"/>
              <a:cs typeface="Candara"/>
              <a:sym typeface="Candar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10a950f8fde_0_12"/>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Screen Guide Parental Controls</a:t>
            </a:r>
            <a:endParaRPr/>
          </a:p>
        </p:txBody>
      </p:sp>
      <p:pic>
        <p:nvPicPr>
          <p:cNvPr id="227" name="Google Shape;227;g10a950f8fde_0_12"/>
          <p:cNvPicPr preferRelativeResize="0"/>
          <p:nvPr/>
        </p:nvPicPr>
        <p:blipFill>
          <a:blip r:embed="rId3">
            <a:alphaModFix/>
          </a:blip>
          <a:stretch>
            <a:fillRect/>
          </a:stretch>
        </p:blipFill>
        <p:spPr>
          <a:xfrm>
            <a:off x="5690275" y="178866"/>
            <a:ext cx="964875" cy="893275"/>
          </a:xfrm>
          <a:prstGeom prst="rect">
            <a:avLst/>
          </a:prstGeom>
          <a:noFill/>
          <a:ln>
            <a:noFill/>
          </a:ln>
        </p:spPr>
      </p:pic>
      <p:pic>
        <p:nvPicPr>
          <p:cNvPr id="228" name="Google Shape;228;g10a950f8fde_0_12"/>
          <p:cNvPicPr preferRelativeResize="0"/>
          <p:nvPr/>
        </p:nvPicPr>
        <p:blipFill>
          <a:blip r:embed="rId4">
            <a:alphaModFix/>
          </a:blip>
          <a:stretch>
            <a:fillRect/>
          </a:stretch>
        </p:blipFill>
        <p:spPr>
          <a:xfrm>
            <a:off x="5043425" y="1599515"/>
            <a:ext cx="3467100" cy="3924300"/>
          </a:xfrm>
          <a:prstGeom prst="rect">
            <a:avLst/>
          </a:prstGeom>
          <a:noFill/>
          <a:ln>
            <a:noFill/>
          </a:ln>
        </p:spPr>
      </p:pic>
      <p:pic>
        <p:nvPicPr>
          <p:cNvPr id="229" name="Google Shape;229;g10a950f8fde_0_12"/>
          <p:cNvPicPr preferRelativeResize="0"/>
          <p:nvPr/>
        </p:nvPicPr>
        <p:blipFill>
          <a:blip r:embed="rId5">
            <a:alphaModFix/>
          </a:blip>
          <a:stretch>
            <a:fillRect/>
          </a:stretch>
        </p:blipFill>
        <p:spPr>
          <a:xfrm>
            <a:off x="547100" y="1532855"/>
            <a:ext cx="3476625" cy="40576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235" name="Google Shape;235;g10b6eeec527_0_5"/>
          <p:cNvPicPr preferRelativeResize="0"/>
          <p:nvPr/>
        </p:nvPicPr>
        <p:blipFill rotWithShape="1">
          <a:blip r:embed="rId3">
            <a:alphaModFix/>
          </a:blip>
          <a:srcRect b="0" l="0" r="0" t="0"/>
          <a:stretch/>
        </p:blipFill>
        <p:spPr>
          <a:xfrm>
            <a:off x="21923" y="4647318"/>
            <a:ext cx="852474" cy="1759137"/>
          </a:xfrm>
          <a:prstGeom prst="rect">
            <a:avLst/>
          </a:prstGeom>
          <a:noFill/>
          <a:ln>
            <a:noFill/>
          </a:ln>
        </p:spPr>
      </p:pic>
      <p:pic>
        <p:nvPicPr>
          <p:cNvPr descr="\\a4cesvw02\CEOP_Data$\CEOP Cat B\Harm Reduction\Thinkuknow\05 THINKUKNOW ASSETS\05 THINKUKNOW ASSETS\NEW PRESENTATION TEMPLATES\Illustrations\Adult\Male\64303_NCA_TUK_adult_male_13.png" id="236" name="Google Shape;236;g10b6eeec527_0_5"/>
          <p:cNvPicPr preferRelativeResize="0"/>
          <p:nvPr/>
        </p:nvPicPr>
        <p:blipFill rotWithShape="1">
          <a:blip r:embed="rId4">
            <a:alphaModFix/>
          </a:blip>
          <a:srcRect b="0" l="0" r="0" t="0"/>
          <a:stretch/>
        </p:blipFill>
        <p:spPr>
          <a:xfrm>
            <a:off x="829300" y="4597976"/>
            <a:ext cx="539270" cy="1832838"/>
          </a:xfrm>
          <a:prstGeom prst="rect">
            <a:avLst/>
          </a:prstGeom>
          <a:noFill/>
          <a:ln>
            <a:noFill/>
          </a:ln>
        </p:spPr>
      </p:pic>
      <p:pic>
        <p:nvPicPr>
          <p:cNvPr descr="\\a4cesvw02\CEOP_Data$\CEOP Cat B\Harm Reduction\Thinkuknow\05 THINKUKNOW ASSETS\05 THINKUKNOW ASSETS\NEW PRESENTATION TEMPLATES\Illustrations\Child\Happy\64303_NCA_TUK_CHILD_HAPPY_9.png" id="237" name="Google Shape;237;g10b6eeec527_0_5"/>
          <p:cNvPicPr preferRelativeResize="0"/>
          <p:nvPr/>
        </p:nvPicPr>
        <p:blipFill rotWithShape="1">
          <a:blip r:embed="rId5">
            <a:alphaModFix/>
          </a:blip>
          <a:srcRect b="0" l="0" r="0" t="0"/>
          <a:stretch/>
        </p:blipFill>
        <p:spPr>
          <a:xfrm>
            <a:off x="626269" y="5351318"/>
            <a:ext cx="468612" cy="1055092"/>
          </a:xfrm>
          <a:prstGeom prst="rect">
            <a:avLst/>
          </a:prstGeom>
          <a:noFill/>
          <a:ln>
            <a:noFill/>
          </a:ln>
        </p:spPr>
      </p:pic>
      <p:pic>
        <p:nvPicPr>
          <p:cNvPr descr="\\a4cesvw02\CEOP_Data$\CEOP Cat B\Harm Reduction\Thinkuknow\05 THINKUKNOW ASSETS\05 THINKUKNOW ASSETS\NEW PRESENTATION TEMPLATES\Illustrations\Child\Happy\64303_NCA_TUK_CHILD_HAPPY_17.png" id="238" name="Google Shape;238;g10b6eeec527_0_5"/>
          <p:cNvPicPr preferRelativeResize="0"/>
          <p:nvPr/>
        </p:nvPicPr>
        <p:blipFill rotWithShape="1">
          <a:blip r:embed="rId6">
            <a:alphaModFix/>
          </a:blip>
          <a:srcRect b="0" l="0" r="0" t="0"/>
          <a:stretch/>
        </p:blipFill>
        <p:spPr>
          <a:xfrm>
            <a:off x="1279904" y="5240193"/>
            <a:ext cx="437126" cy="1188698"/>
          </a:xfrm>
          <a:prstGeom prst="rect">
            <a:avLst/>
          </a:prstGeom>
          <a:noFill/>
          <a:ln>
            <a:noFill/>
          </a:ln>
        </p:spPr>
      </p:pic>
      <p:pic>
        <p:nvPicPr>
          <p:cNvPr descr="A picture containing shirt, drawing&#10;&#10;Description automatically generated" id="239" name="Google Shape;239;g10b6eeec527_0_5"/>
          <p:cNvPicPr preferRelativeResize="0"/>
          <p:nvPr/>
        </p:nvPicPr>
        <p:blipFill rotWithShape="1">
          <a:blip r:embed="rId7">
            <a:alphaModFix/>
          </a:blip>
          <a:srcRect b="0" l="0" r="0" t="0"/>
          <a:stretch/>
        </p:blipFill>
        <p:spPr>
          <a:xfrm>
            <a:off x="2836472" y="4807509"/>
            <a:ext cx="716039" cy="1607390"/>
          </a:xfrm>
          <a:prstGeom prst="rect">
            <a:avLst/>
          </a:prstGeom>
          <a:noFill/>
          <a:ln>
            <a:noFill/>
          </a:ln>
        </p:spPr>
      </p:pic>
      <p:pic>
        <p:nvPicPr>
          <p:cNvPr descr="A picture containing drawing, shirt&#10;&#10;Description automatically generated" id="240" name="Google Shape;240;g10b6eeec527_0_5"/>
          <p:cNvPicPr preferRelativeResize="0"/>
          <p:nvPr/>
        </p:nvPicPr>
        <p:blipFill rotWithShape="1">
          <a:blip r:embed="rId8">
            <a:alphaModFix/>
          </a:blip>
          <a:srcRect b="0" l="0" r="0" t="0"/>
          <a:stretch/>
        </p:blipFill>
        <p:spPr>
          <a:xfrm>
            <a:off x="6426866" y="4747455"/>
            <a:ext cx="470345" cy="1684305"/>
          </a:xfrm>
          <a:prstGeom prst="rect">
            <a:avLst/>
          </a:prstGeom>
          <a:noFill/>
          <a:ln>
            <a:noFill/>
          </a:ln>
        </p:spPr>
      </p:pic>
      <p:pic>
        <p:nvPicPr>
          <p:cNvPr descr="A picture containing drawing&#10;&#10;Description automatically generated" id="241" name="Google Shape;241;g10b6eeec527_0_5"/>
          <p:cNvPicPr preferRelativeResize="0"/>
          <p:nvPr/>
        </p:nvPicPr>
        <p:blipFill rotWithShape="1">
          <a:blip r:embed="rId9">
            <a:alphaModFix/>
          </a:blip>
          <a:srcRect b="0" l="0" r="0" t="0"/>
          <a:stretch/>
        </p:blipFill>
        <p:spPr>
          <a:xfrm>
            <a:off x="4062745" y="4769053"/>
            <a:ext cx="809391" cy="1684302"/>
          </a:xfrm>
          <a:prstGeom prst="rect">
            <a:avLst/>
          </a:prstGeom>
          <a:noFill/>
          <a:ln>
            <a:noFill/>
          </a:ln>
        </p:spPr>
      </p:pic>
      <p:pic>
        <p:nvPicPr>
          <p:cNvPr descr="A picture containing drawing&#10;&#10;Description automatically generated" id="242" name="Google Shape;242;g10b6eeec527_0_5"/>
          <p:cNvPicPr preferRelativeResize="0"/>
          <p:nvPr/>
        </p:nvPicPr>
        <p:blipFill rotWithShape="1">
          <a:blip r:embed="rId10">
            <a:alphaModFix/>
          </a:blip>
          <a:srcRect b="0" l="0" r="0" t="0"/>
          <a:stretch/>
        </p:blipFill>
        <p:spPr>
          <a:xfrm>
            <a:off x="3454329" y="5338121"/>
            <a:ext cx="589355" cy="1106762"/>
          </a:xfrm>
          <a:prstGeom prst="rect">
            <a:avLst/>
          </a:prstGeom>
          <a:noFill/>
          <a:ln>
            <a:noFill/>
          </a:ln>
        </p:spPr>
      </p:pic>
      <p:pic>
        <p:nvPicPr>
          <p:cNvPr descr="A picture containing drawing&#10;&#10;Description automatically generated" id="243" name="Google Shape;243;g10b6eeec527_0_5"/>
          <p:cNvPicPr preferRelativeResize="0"/>
          <p:nvPr/>
        </p:nvPicPr>
        <p:blipFill rotWithShape="1">
          <a:blip r:embed="rId11">
            <a:alphaModFix/>
          </a:blip>
          <a:srcRect b="0" l="0" r="0" t="0"/>
          <a:stretch/>
        </p:blipFill>
        <p:spPr>
          <a:xfrm>
            <a:off x="7864096" y="5327258"/>
            <a:ext cx="412484" cy="1097219"/>
          </a:xfrm>
          <a:prstGeom prst="rect">
            <a:avLst/>
          </a:prstGeom>
          <a:noFill/>
          <a:ln>
            <a:noFill/>
          </a:ln>
        </p:spPr>
      </p:pic>
      <p:pic>
        <p:nvPicPr>
          <p:cNvPr descr="A picture containing clock, light&#10;&#10;Description automatically generated" id="244" name="Google Shape;244;g10b6eeec527_0_5"/>
          <p:cNvPicPr preferRelativeResize="0"/>
          <p:nvPr/>
        </p:nvPicPr>
        <p:blipFill rotWithShape="1">
          <a:blip r:embed="rId12">
            <a:alphaModFix/>
          </a:blip>
          <a:srcRect b="0" l="0" r="0" t="0"/>
          <a:stretch/>
        </p:blipFill>
        <p:spPr>
          <a:xfrm>
            <a:off x="8314700" y="4682326"/>
            <a:ext cx="584045" cy="1771031"/>
          </a:xfrm>
          <a:prstGeom prst="rect">
            <a:avLst/>
          </a:prstGeom>
          <a:noFill/>
          <a:ln>
            <a:noFill/>
          </a:ln>
        </p:spPr>
      </p:pic>
      <p:pic>
        <p:nvPicPr>
          <p:cNvPr descr="A picture containing drawing&#10;&#10;Description automatically generated" id="245" name="Google Shape;245;g10b6eeec527_0_5"/>
          <p:cNvPicPr preferRelativeResize="0"/>
          <p:nvPr/>
        </p:nvPicPr>
        <p:blipFill rotWithShape="1">
          <a:blip r:embed="rId13">
            <a:alphaModFix/>
          </a:blip>
          <a:srcRect b="0" l="0" r="0" t="0"/>
          <a:stretch/>
        </p:blipFill>
        <p:spPr>
          <a:xfrm>
            <a:off x="6153176" y="5556749"/>
            <a:ext cx="467002" cy="938964"/>
          </a:xfrm>
          <a:prstGeom prst="rect">
            <a:avLst/>
          </a:prstGeom>
          <a:noFill/>
          <a:ln>
            <a:noFill/>
          </a:ln>
        </p:spPr>
      </p:pic>
      <p:sp>
        <p:nvSpPr>
          <p:cNvPr id="246" name="Google Shape;246;g10b6eeec527_0_5"/>
          <p:cNvSpPr/>
          <p:nvPr/>
        </p:nvSpPr>
        <p:spPr>
          <a:xfrm>
            <a:off x="7325591" y="98714"/>
            <a:ext cx="1719600" cy="135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247" name="Google Shape;247;g10b6eeec527_0_5"/>
          <p:cNvPicPr preferRelativeResize="0"/>
          <p:nvPr/>
        </p:nvPicPr>
        <p:blipFill rotWithShape="1">
          <a:blip r:embed="rId14">
            <a:alphaModFix/>
          </a:blip>
          <a:srcRect b="0" l="0" r="0" t="0"/>
          <a:stretch/>
        </p:blipFill>
        <p:spPr>
          <a:xfrm>
            <a:off x="3456172" y="180565"/>
            <a:ext cx="2308169" cy="1787529"/>
          </a:xfrm>
          <a:prstGeom prst="rect">
            <a:avLst/>
          </a:prstGeom>
          <a:noFill/>
          <a:ln>
            <a:noFill/>
          </a:ln>
        </p:spPr>
      </p:pic>
      <p:sp>
        <p:nvSpPr>
          <p:cNvPr id="248" name="Google Shape;248;g10b6eeec527_0_5"/>
          <p:cNvSpPr/>
          <p:nvPr/>
        </p:nvSpPr>
        <p:spPr>
          <a:xfrm>
            <a:off x="1117341" y="2070606"/>
            <a:ext cx="6810000" cy="831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4800">
                <a:solidFill>
                  <a:srgbClr val="000000"/>
                </a:solidFill>
                <a:latin typeface="Candara"/>
                <a:ea typeface="Candara"/>
                <a:cs typeface="Candara"/>
                <a:sym typeface="Candara"/>
              </a:rPr>
              <a:t>Viewing videos online</a:t>
            </a:r>
            <a:endParaRPr sz="4800">
              <a:solidFill>
                <a:srgbClr val="000000"/>
              </a:solidFill>
              <a:latin typeface="Arial"/>
              <a:ea typeface="Arial"/>
              <a:cs typeface="Arial"/>
              <a:sym typeface="Arial"/>
            </a:endParaRPr>
          </a:p>
        </p:txBody>
      </p:sp>
      <p:sp>
        <p:nvSpPr>
          <p:cNvPr id="249" name="Google Shape;249;g10b6eeec527_0_5"/>
          <p:cNvSpPr txBox="1"/>
          <p:nvPr/>
        </p:nvSpPr>
        <p:spPr>
          <a:xfrm>
            <a:off x="1070521" y="2778492"/>
            <a:ext cx="72159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10b6eeec527_0_43"/>
          <p:cNvSpPr txBox="1"/>
          <p:nvPr>
            <p:ph type="title"/>
          </p:nvPr>
        </p:nvSpPr>
        <p:spPr>
          <a:xfrm>
            <a:off x="434274" y="339118"/>
            <a:ext cx="6516900" cy="69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Inappropriate</a:t>
            </a:r>
            <a:r>
              <a:rPr lang="en-GB"/>
              <a:t> video content</a:t>
            </a:r>
            <a:endParaRPr/>
          </a:p>
        </p:txBody>
      </p:sp>
      <p:sp>
        <p:nvSpPr>
          <p:cNvPr id="256" name="Google Shape;256;g10b6eeec527_0_43"/>
          <p:cNvSpPr txBox="1"/>
          <p:nvPr/>
        </p:nvSpPr>
        <p:spPr>
          <a:xfrm flipH="1">
            <a:off x="442113" y="1955253"/>
            <a:ext cx="5909700" cy="3909600"/>
          </a:xfrm>
          <a:prstGeom prst="rect">
            <a:avLst/>
          </a:prstGeom>
          <a:noFill/>
          <a:ln>
            <a:noFill/>
          </a:ln>
        </p:spPr>
        <p:txBody>
          <a:bodyPr anchorCtr="0" anchor="ctr" bIns="45700" lIns="91425" spcFirstLastPara="1" rIns="91425" wrap="square" tIns="45700">
            <a:spAutoFit/>
          </a:bodyPr>
          <a:lstStyle/>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They may, accidently, see something not intended for them</a:t>
            </a:r>
            <a:endParaRPr/>
          </a:p>
          <a:p>
            <a:pPr indent="-190500" lvl="0" marL="342900" marR="0" rtl="0" algn="l">
              <a:spcBef>
                <a:spcPts val="0"/>
              </a:spcBef>
              <a:spcAft>
                <a:spcPts val="0"/>
              </a:spcAft>
              <a:buClr>
                <a:schemeClr val="dk1"/>
              </a:buClr>
              <a:buSzPts val="2400"/>
              <a:buFont typeface="Courier New"/>
              <a:buNone/>
            </a:pPr>
            <a:r>
              <a:t/>
            </a:r>
            <a:endParaRPr sz="24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They can be exposed to unsuitable videos through a link they’ve found or been sent, or an app they’ve downloaded</a:t>
            </a:r>
            <a:endParaRPr/>
          </a:p>
          <a:p>
            <a:pPr indent="-190500" lvl="0" marL="342900" marR="0" rtl="0" algn="l">
              <a:spcBef>
                <a:spcPts val="0"/>
              </a:spcBef>
              <a:spcAft>
                <a:spcPts val="0"/>
              </a:spcAft>
              <a:buClr>
                <a:schemeClr val="dk1"/>
              </a:buClr>
              <a:buSzPts val="2400"/>
              <a:buFont typeface="Courier New"/>
              <a:buNone/>
            </a:pPr>
            <a:r>
              <a:t/>
            </a:r>
            <a:endParaRPr sz="24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They are curious and they may go looking for content</a:t>
            </a:r>
            <a:endParaRPr sz="2400">
              <a:solidFill>
                <a:schemeClr val="dk1"/>
              </a:solidFill>
              <a:latin typeface="Verdana"/>
              <a:ea typeface="Verdana"/>
              <a:cs typeface="Verdana"/>
              <a:sym typeface="Verdana"/>
            </a:endParaRPr>
          </a:p>
          <a:p>
            <a:pPr indent="-254000" lvl="0" marL="457200" marR="0" rtl="0" algn="l">
              <a:spcBef>
                <a:spcPts val="0"/>
              </a:spcBef>
              <a:spcAft>
                <a:spcPts val="0"/>
              </a:spcAft>
              <a:buClr>
                <a:schemeClr val="dk1"/>
              </a:buClr>
              <a:buSzPts val="3200"/>
              <a:buFont typeface="Courier New"/>
              <a:buNone/>
            </a:pPr>
            <a:r>
              <a:t/>
            </a:r>
            <a:endParaRPr sz="3200">
              <a:solidFill>
                <a:srgbClr val="1D3661"/>
              </a:solidFill>
              <a:latin typeface="Arial"/>
              <a:ea typeface="Arial"/>
              <a:cs typeface="Arial"/>
              <a:sym typeface="Arial"/>
            </a:endParaRPr>
          </a:p>
        </p:txBody>
      </p:sp>
      <p:sp>
        <p:nvSpPr>
          <p:cNvPr id="257" name="Google Shape;257;g10b6eeec527_0_43"/>
          <p:cNvSpPr txBox="1"/>
          <p:nvPr/>
        </p:nvSpPr>
        <p:spPr>
          <a:xfrm>
            <a:off x="442215" y="1214604"/>
            <a:ext cx="6516900" cy="69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800"/>
              <a:buFont typeface="Candara"/>
              <a:buNone/>
            </a:pPr>
            <a:r>
              <a:rPr b="1" lang="en-GB" sz="2800">
                <a:solidFill>
                  <a:srgbClr val="9A3467"/>
                </a:solidFill>
                <a:latin typeface="Candara"/>
                <a:ea typeface="Candara"/>
                <a:cs typeface="Candara"/>
                <a:sym typeface="Candara"/>
              </a:rPr>
              <a:t>The risks</a:t>
            </a:r>
            <a:endParaRPr b="1" sz="2800">
              <a:solidFill>
                <a:srgbClr val="9A3467"/>
              </a:solidFill>
              <a:latin typeface="Candara"/>
              <a:ea typeface="Candara"/>
              <a:cs typeface="Candara"/>
              <a:sym typeface="Candara"/>
            </a:endParaRPr>
          </a:p>
        </p:txBody>
      </p:sp>
      <p:pic>
        <p:nvPicPr>
          <p:cNvPr id="258" name="Google Shape;258;g10b6eeec527_0_43"/>
          <p:cNvPicPr preferRelativeResize="0"/>
          <p:nvPr/>
        </p:nvPicPr>
        <p:blipFill rotWithShape="1">
          <a:blip r:embed="rId3">
            <a:alphaModFix/>
          </a:blip>
          <a:srcRect b="0" l="0" r="0" t="0"/>
          <a:stretch/>
        </p:blipFill>
        <p:spPr>
          <a:xfrm>
            <a:off x="7106204" y="1698072"/>
            <a:ext cx="1368325" cy="371646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10b6eeec527_0_70"/>
          <p:cNvSpPr txBox="1"/>
          <p:nvPr>
            <p:ph type="title"/>
          </p:nvPr>
        </p:nvSpPr>
        <p:spPr>
          <a:xfrm>
            <a:off x="434274" y="339118"/>
            <a:ext cx="6516900" cy="69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Viewing videos online</a:t>
            </a:r>
            <a:endParaRPr/>
          </a:p>
        </p:txBody>
      </p:sp>
      <p:sp>
        <p:nvSpPr>
          <p:cNvPr id="265" name="Google Shape;265;g10b6eeec527_0_70"/>
          <p:cNvSpPr txBox="1"/>
          <p:nvPr/>
        </p:nvSpPr>
        <p:spPr>
          <a:xfrm flipH="1">
            <a:off x="442196" y="2079481"/>
            <a:ext cx="5730000" cy="3170700"/>
          </a:xfrm>
          <a:prstGeom prst="rect">
            <a:avLst/>
          </a:prstGeom>
          <a:noFill/>
          <a:ln>
            <a:noFill/>
          </a:ln>
        </p:spPr>
        <p:txBody>
          <a:bodyPr anchorCtr="0" anchor="ctr" bIns="45700" lIns="91425" spcFirstLastPara="1" rIns="91425" wrap="square" tIns="45700">
            <a:spAutoFit/>
          </a:bodyPr>
          <a:lstStyle/>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Talk to your child </a:t>
            </a:r>
            <a:r>
              <a:rPr lang="en-GB" sz="2000">
                <a:solidFill>
                  <a:schemeClr val="dk1"/>
                </a:solidFill>
                <a:latin typeface="Candara"/>
                <a:ea typeface="Candara"/>
                <a:cs typeface="Candara"/>
                <a:sym typeface="Candara"/>
              </a:rPr>
              <a:t>-  about the videos they like to watch, what makes a video inappropriate and what to do if they see anything they shouldn’t. </a:t>
            </a:r>
            <a:endParaRPr/>
          </a:p>
          <a:p>
            <a:pPr indent="-215900" lvl="0" marL="342900" marR="0" rtl="0" algn="l">
              <a:spcBef>
                <a:spcPts val="0"/>
              </a:spcBef>
              <a:spcAft>
                <a:spcPts val="0"/>
              </a:spcAft>
              <a:buClr>
                <a:schemeClr val="dk1"/>
              </a:buClr>
              <a:buSzPts val="2000"/>
              <a:buFont typeface="Courier New"/>
              <a:buNone/>
            </a:pPr>
            <a:r>
              <a:t/>
            </a:r>
            <a:endParaRPr sz="20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Look up the age ratings </a:t>
            </a:r>
            <a:r>
              <a:rPr lang="en-GB" sz="2000">
                <a:solidFill>
                  <a:schemeClr val="dk1"/>
                </a:solidFill>
                <a:latin typeface="Candara"/>
                <a:ea typeface="Candara"/>
                <a:cs typeface="Candara"/>
                <a:sym typeface="Candara"/>
              </a:rPr>
              <a:t>- before your child uses them for a guide as to whether it’s appropriate.</a:t>
            </a:r>
            <a:endParaRPr/>
          </a:p>
          <a:p>
            <a:pPr indent="-215900" lvl="0" marL="342900" marR="0" rtl="0" algn="l">
              <a:spcBef>
                <a:spcPts val="0"/>
              </a:spcBef>
              <a:spcAft>
                <a:spcPts val="0"/>
              </a:spcAft>
              <a:buClr>
                <a:schemeClr val="dk1"/>
              </a:buClr>
              <a:buSzPts val="2000"/>
              <a:buFont typeface="Courier New"/>
              <a:buNone/>
            </a:pPr>
            <a:r>
              <a:t/>
            </a:r>
            <a:endParaRPr b="1" sz="20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Set up parental controls and filters </a:t>
            </a:r>
            <a:r>
              <a:rPr lang="en-GB" sz="2000">
                <a:solidFill>
                  <a:schemeClr val="dk1"/>
                </a:solidFill>
                <a:latin typeface="Candara"/>
                <a:ea typeface="Candara"/>
                <a:cs typeface="Candara"/>
                <a:sym typeface="Candara"/>
              </a:rPr>
              <a:t>- to help you manage the content your child may see.</a:t>
            </a:r>
            <a:endParaRPr sz="2000">
              <a:solidFill>
                <a:srgbClr val="1D3661"/>
              </a:solidFill>
              <a:latin typeface="Arial"/>
              <a:ea typeface="Arial"/>
              <a:cs typeface="Arial"/>
              <a:sym typeface="Arial"/>
            </a:endParaRPr>
          </a:p>
        </p:txBody>
      </p:sp>
      <p:sp>
        <p:nvSpPr>
          <p:cNvPr id="266" name="Google Shape;266;g10b6eeec527_0_70"/>
          <p:cNvSpPr txBox="1"/>
          <p:nvPr/>
        </p:nvSpPr>
        <p:spPr>
          <a:xfrm>
            <a:off x="442215" y="1214604"/>
            <a:ext cx="6516900" cy="69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800"/>
              <a:buFont typeface="Candara"/>
              <a:buNone/>
            </a:pPr>
            <a:r>
              <a:rPr b="1" lang="en-GB" sz="2800">
                <a:solidFill>
                  <a:srgbClr val="9A3467"/>
                </a:solidFill>
                <a:latin typeface="Candara"/>
                <a:ea typeface="Candara"/>
                <a:cs typeface="Candara"/>
                <a:sym typeface="Candara"/>
              </a:rPr>
              <a:t>What can you do?</a:t>
            </a:r>
            <a:endParaRPr b="1" sz="2800">
              <a:solidFill>
                <a:srgbClr val="9A3467"/>
              </a:solidFill>
              <a:latin typeface="Candara"/>
              <a:ea typeface="Candara"/>
              <a:cs typeface="Candara"/>
              <a:sym typeface="Candara"/>
            </a:endParaRPr>
          </a:p>
        </p:txBody>
      </p:sp>
      <p:sp>
        <p:nvSpPr>
          <p:cNvPr id="267" name="Google Shape;267;g10b6eeec527_0_70"/>
          <p:cNvSpPr/>
          <p:nvPr/>
        </p:nvSpPr>
        <p:spPr>
          <a:xfrm>
            <a:off x="442209" y="5493656"/>
            <a:ext cx="7774800" cy="646200"/>
          </a:xfrm>
          <a:prstGeom prst="rect">
            <a:avLst/>
          </a:prstGeom>
          <a:solidFill>
            <a:srgbClr val="9A3467"/>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9A3467"/>
                </a:solidFill>
                <a:latin typeface="Arial"/>
                <a:ea typeface="Arial"/>
                <a:cs typeface="Arial"/>
                <a:sym typeface="Arial"/>
              </a:rPr>
              <a:t> </a:t>
            </a:r>
            <a:r>
              <a:rPr b="1" lang="en-GB" sz="1800" u="sng">
                <a:solidFill>
                  <a:srgbClr val="9A3467"/>
                </a:solidFill>
                <a:latin typeface="Arial"/>
                <a:ea typeface="Arial"/>
                <a:cs typeface="Arial"/>
                <a:sym typeface="Arial"/>
                <a:hlinkClick r:id="rId3">
                  <a:extLst>
                    <a:ext uri="{A12FA001-AC4F-418D-AE19-62706E023703}">
                      <ahyp:hlinkClr val="tx"/>
                    </a:ext>
                  </a:extLst>
                </a:hlinkClick>
              </a:rPr>
              <a:t>www.thinkuknow.co.uk/parents/articles/parents-guide-to-watching-videos-online</a:t>
            </a:r>
            <a:r>
              <a:rPr b="1" lang="en-GB" sz="1800">
                <a:solidFill>
                  <a:srgbClr val="9A3467"/>
                </a:solidFill>
                <a:latin typeface="Arial"/>
                <a:ea typeface="Arial"/>
                <a:cs typeface="Arial"/>
                <a:sym typeface="Arial"/>
              </a:rPr>
              <a:t> </a:t>
            </a:r>
            <a:endParaRPr/>
          </a:p>
        </p:txBody>
      </p:sp>
      <p:pic>
        <p:nvPicPr>
          <p:cNvPr descr="A picture containing toy, doll, drawing&#10;&#10;Description automatically generated" id="268" name="Google Shape;268;g10b6eeec527_0_70"/>
          <p:cNvPicPr preferRelativeResize="0"/>
          <p:nvPr/>
        </p:nvPicPr>
        <p:blipFill rotWithShape="1">
          <a:blip r:embed="rId4">
            <a:alphaModFix/>
          </a:blip>
          <a:srcRect b="11752" l="13348" r="31536" t="13104"/>
          <a:stretch/>
        </p:blipFill>
        <p:spPr>
          <a:xfrm>
            <a:off x="6355089" y="1730829"/>
            <a:ext cx="2048403" cy="355962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274" name="Google Shape;274;g10b6eeec527_0_98"/>
          <p:cNvPicPr preferRelativeResize="0"/>
          <p:nvPr/>
        </p:nvPicPr>
        <p:blipFill rotWithShape="1">
          <a:blip r:embed="rId3">
            <a:alphaModFix/>
          </a:blip>
          <a:srcRect b="0" l="0" r="0" t="0"/>
          <a:stretch/>
        </p:blipFill>
        <p:spPr>
          <a:xfrm>
            <a:off x="21923" y="4647318"/>
            <a:ext cx="852474" cy="1759137"/>
          </a:xfrm>
          <a:prstGeom prst="rect">
            <a:avLst/>
          </a:prstGeom>
          <a:noFill/>
          <a:ln>
            <a:noFill/>
          </a:ln>
        </p:spPr>
      </p:pic>
      <p:pic>
        <p:nvPicPr>
          <p:cNvPr descr="\\a4cesvw02\CEOP_Data$\CEOP Cat B\Harm Reduction\Thinkuknow\05 THINKUKNOW ASSETS\05 THINKUKNOW ASSETS\NEW PRESENTATION TEMPLATES\Illustrations\Adult\Male\64303_NCA_TUK_adult_male_13.png" id="275" name="Google Shape;275;g10b6eeec527_0_98"/>
          <p:cNvPicPr preferRelativeResize="0"/>
          <p:nvPr/>
        </p:nvPicPr>
        <p:blipFill rotWithShape="1">
          <a:blip r:embed="rId4">
            <a:alphaModFix/>
          </a:blip>
          <a:srcRect b="0" l="0" r="0" t="0"/>
          <a:stretch/>
        </p:blipFill>
        <p:spPr>
          <a:xfrm>
            <a:off x="829300" y="4597976"/>
            <a:ext cx="539270" cy="1832838"/>
          </a:xfrm>
          <a:prstGeom prst="rect">
            <a:avLst/>
          </a:prstGeom>
          <a:noFill/>
          <a:ln>
            <a:noFill/>
          </a:ln>
        </p:spPr>
      </p:pic>
      <p:pic>
        <p:nvPicPr>
          <p:cNvPr descr="\\a4cesvw02\CEOP_Data$\CEOP Cat B\Harm Reduction\Thinkuknow\05 THINKUKNOW ASSETS\05 THINKUKNOW ASSETS\NEW PRESENTATION TEMPLATES\Illustrations\Child\Happy\64303_NCA_TUK_CHILD_HAPPY_9.png" id="276" name="Google Shape;276;g10b6eeec527_0_98"/>
          <p:cNvPicPr preferRelativeResize="0"/>
          <p:nvPr/>
        </p:nvPicPr>
        <p:blipFill rotWithShape="1">
          <a:blip r:embed="rId5">
            <a:alphaModFix/>
          </a:blip>
          <a:srcRect b="0" l="0" r="0" t="0"/>
          <a:stretch/>
        </p:blipFill>
        <p:spPr>
          <a:xfrm>
            <a:off x="626269" y="5351318"/>
            <a:ext cx="468612" cy="1055092"/>
          </a:xfrm>
          <a:prstGeom prst="rect">
            <a:avLst/>
          </a:prstGeom>
          <a:noFill/>
          <a:ln>
            <a:noFill/>
          </a:ln>
        </p:spPr>
      </p:pic>
      <p:pic>
        <p:nvPicPr>
          <p:cNvPr descr="\\a4cesvw02\CEOP_Data$\CEOP Cat B\Harm Reduction\Thinkuknow\05 THINKUKNOW ASSETS\05 THINKUKNOW ASSETS\NEW PRESENTATION TEMPLATES\Illustrations\Child\Happy\64303_NCA_TUK_CHILD_HAPPY_17.png" id="277" name="Google Shape;277;g10b6eeec527_0_98"/>
          <p:cNvPicPr preferRelativeResize="0"/>
          <p:nvPr/>
        </p:nvPicPr>
        <p:blipFill rotWithShape="1">
          <a:blip r:embed="rId6">
            <a:alphaModFix/>
          </a:blip>
          <a:srcRect b="0" l="0" r="0" t="0"/>
          <a:stretch/>
        </p:blipFill>
        <p:spPr>
          <a:xfrm>
            <a:off x="1279904" y="5240193"/>
            <a:ext cx="437126" cy="1188698"/>
          </a:xfrm>
          <a:prstGeom prst="rect">
            <a:avLst/>
          </a:prstGeom>
          <a:noFill/>
          <a:ln>
            <a:noFill/>
          </a:ln>
        </p:spPr>
      </p:pic>
      <p:pic>
        <p:nvPicPr>
          <p:cNvPr descr="A picture containing shirt, drawing&#10;&#10;Description automatically generated" id="278" name="Google Shape;278;g10b6eeec527_0_98"/>
          <p:cNvPicPr preferRelativeResize="0"/>
          <p:nvPr/>
        </p:nvPicPr>
        <p:blipFill rotWithShape="1">
          <a:blip r:embed="rId7">
            <a:alphaModFix/>
          </a:blip>
          <a:srcRect b="0" l="0" r="0" t="0"/>
          <a:stretch/>
        </p:blipFill>
        <p:spPr>
          <a:xfrm>
            <a:off x="2836472" y="4807509"/>
            <a:ext cx="716039" cy="1607390"/>
          </a:xfrm>
          <a:prstGeom prst="rect">
            <a:avLst/>
          </a:prstGeom>
          <a:noFill/>
          <a:ln>
            <a:noFill/>
          </a:ln>
        </p:spPr>
      </p:pic>
      <p:pic>
        <p:nvPicPr>
          <p:cNvPr descr="A picture containing drawing, shirt&#10;&#10;Description automatically generated" id="279" name="Google Shape;279;g10b6eeec527_0_98"/>
          <p:cNvPicPr preferRelativeResize="0"/>
          <p:nvPr/>
        </p:nvPicPr>
        <p:blipFill rotWithShape="1">
          <a:blip r:embed="rId8">
            <a:alphaModFix/>
          </a:blip>
          <a:srcRect b="0" l="0" r="0" t="0"/>
          <a:stretch/>
        </p:blipFill>
        <p:spPr>
          <a:xfrm>
            <a:off x="6426866" y="4747455"/>
            <a:ext cx="470345" cy="1684305"/>
          </a:xfrm>
          <a:prstGeom prst="rect">
            <a:avLst/>
          </a:prstGeom>
          <a:noFill/>
          <a:ln>
            <a:noFill/>
          </a:ln>
        </p:spPr>
      </p:pic>
      <p:pic>
        <p:nvPicPr>
          <p:cNvPr descr="A picture containing drawing&#10;&#10;Description automatically generated" id="280" name="Google Shape;280;g10b6eeec527_0_98"/>
          <p:cNvPicPr preferRelativeResize="0"/>
          <p:nvPr/>
        </p:nvPicPr>
        <p:blipFill rotWithShape="1">
          <a:blip r:embed="rId9">
            <a:alphaModFix/>
          </a:blip>
          <a:srcRect b="0" l="0" r="0" t="0"/>
          <a:stretch/>
        </p:blipFill>
        <p:spPr>
          <a:xfrm>
            <a:off x="4062745" y="4769053"/>
            <a:ext cx="809391" cy="1684302"/>
          </a:xfrm>
          <a:prstGeom prst="rect">
            <a:avLst/>
          </a:prstGeom>
          <a:noFill/>
          <a:ln>
            <a:noFill/>
          </a:ln>
        </p:spPr>
      </p:pic>
      <p:pic>
        <p:nvPicPr>
          <p:cNvPr descr="A picture containing drawing&#10;&#10;Description automatically generated" id="281" name="Google Shape;281;g10b6eeec527_0_98"/>
          <p:cNvPicPr preferRelativeResize="0"/>
          <p:nvPr/>
        </p:nvPicPr>
        <p:blipFill rotWithShape="1">
          <a:blip r:embed="rId10">
            <a:alphaModFix/>
          </a:blip>
          <a:srcRect b="0" l="0" r="0" t="0"/>
          <a:stretch/>
        </p:blipFill>
        <p:spPr>
          <a:xfrm>
            <a:off x="3454329" y="5338121"/>
            <a:ext cx="589355" cy="1106762"/>
          </a:xfrm>
          <a:prstGeom prst="rect">
            <a:avLst/>
          </a:prstGeom>
          <a:noFill/>
          <a:ln>
            <a:noFill/>
          </a:ln>
        </p:spPr>
      </p:pic>
      <p:pic>
        <p:nvPicPr>
          <p:cNvPr descr="A picture containing drawing&#10;&#10;Description automatically generated" id="282" name="Google Shape;282;g10b6eeec527_0_98"/>
          <p:cNvPicPr preferRelativeResize="0"/>
          <p:nvPr/>
        </p:nvPicPr>
        <p:blipFill rotWithShape="1">
          <a:blip r:embed="rId11">
            <a:alphaModFix/>
          </a:blip>
          <a:srcRect b="0" l="0" r="0" t="0"/>
          <a:stretch/>
        </p:blipFill>
        <p:spPr>
          <a:xfrm>
            <a:off x="7864096" y="5327258"/>
            <a:ext cx="412484" cy="1097219"/>
          </a:xfrm>
          <a:prstGeom prst="rect">
            <a:avLst/>
          </a:prstGeom>
          <a:noFill/>
          <a:ln>
            <a:noFill/>
          </a:ln>
        </p:spPr>
      </p:pic>
      <p:pic>
        <p:nvPicPr>
          <p:cNvPr descr="A picture containing clock, light&#10;&#10;Description automatically generated" id="283" name="Google Shape;283;g10b6eeec527_0_98"/>
          <p:cNvPicPr preferRelativeResize="0"/>
          <p:nvPr/>
        </p:nvPicPr>
        <p:blipFill rotWithShape="1">
          <a:blip r:embed="rId12">
            <a:alphaModFix/>
          </a:blip>
          <a:srcRect b="0" l="0" r="0" t="0"/>
          <a:stretch/>
        </p:blipFill>
        <p:spPr>
          <a:xfrm>
            <a:off x="8314700" y="4682326"/>
            <a:ext cx="584045" cy="1771031"/>
          </a:xfrm>
          <a:prstGeom prst="rect">
            <a:avLst/>
          </a:prstGeom>
          <a:noFill/>
          <a:ln>
            <a:noFill/>
          </a:ln>
        </p:spPr>
      </p:pic>
      <p:pic>
        <p:nvPicPr>
          <p:cNvPr descr="A picture containing drawing&#10;&#10;Description automatically generated" id="284" name="Google Shape;284;g10b6eeec527_0_98"/>
          <p:cNvPicPr preferRelativeResize="0"/>
          <p:nvPr/>
        </p:nvPicPr>
        <p:blipFill rotWithShape="1">
          <a:blip r:embed="rId13">
            <a:alphaModFix/>
          </a:blip>
          <a:srcRect b="0" l="0" r="0" t="0"/>
          <a:stretch/>
        </p:blipFill>
        <p:spPr>
          <a:xfrm>
            <a:off x="6153176" y="5556749"/>
            <a:ext cx="467002" cy="938964"/>
          </a:xfrm>
          <a:prstGeom prst="rect">
            <a:avLst/>
          </a:prstGeom>
          <a:noFill/>
          <a:ln>
            <a:noFill/>
          </a:ln>
        </p:spPr>
      </p:pic>
      <p:sp>
        <p:nvSpPr>
          <p:cNvPr id="285" name="Google Shape;285;g10b6eeec527_0_98"/>
          <p:cNvSpPr/>
          <p:nvPr/>
        </p:nvSpPr>
        <p:spPr>
          <a:xfrm>
            <a:off x="7325591" y="98714"/>
            <a:ext cx="1719600" cy="135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286" name="Google Shape;286;g10b6eeec527_0_98"/>
          <p:cNvPicPr preferRelativeResize="0"/>
          <p:nvPr/>
        </p:nvPicPr>
        <p:blipFill rotWithShape="1">
          <a:blip r:embed="rId14">
            <a:alphaModFix/>
          </a:blip>
          <a:srcRect b="0" l="0" r="0" t="0"/>
          <a:stretch/>
        </p:blipFill>
        <p:spPr>
          <a:xfrm>
            <a:off x="3456172" y="180565"/>
            <a:ext cx="2308169" cy="1787529"/>
          </a:xfrm>
          <a:prstGeom prst="rect">
            <a:avLst/>
          </a:prstGeom>
          <a:noFill/>
          <a:ln>
            <a:noFill/>
          </a:ln>
        </p:spPr>
      </p:pic>
      <p:sp>
        <p:nvSpPr>
          <p:cNvPr id="287" name="Google Shape;287;g10b6eeec527_0_98"/>
          <p:cNvSpPr/>
          <p:nvPr/>
        </p:nvSpPr>
        <p:spPr>
          <a:xfrm>
            <a:off x="1117341" y="2070606"/>
            <a:ext cx="6810000" cy="831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4800">
                <a:solidFill>
                  <a:srgbClr val="000000"/>
                </a:solidFill>
                <a:latin typeface="Candara"/>
                <a:ea typeface="Candara"/>
                <a:cs typeface="Candara"/>
                <a:sym typeface="Candara"/>
              </a:rPr>
              <a:t>Gaming online</a:t>
            </a:r>
            <a:endParaRPr sz="4800">
              <a:solidFill>
                <a:srgbClr val="000000"/>
              </a:solidFill>
              <a:latin typeface="Arial"/>
              <a:ea typeface="Arial"/>
              <a:cs typeface="Arial"/>
              <a:sym typeface="Arial"/>
            </a:endParaRPr>
          </a:p>
        </p:txBody>
      </p:sp>
      <p:sp>
        <p:nvSpPr>
          <p:cNvPr id="288" name="Google Shape;288;g10b6eeec527_0_98"/>
          <p:cNvSpPr txBox="1"/>
          <p:nvPr/>
        </p:nvSpPr>
        <p:spPr>
          <a:xfrm>
            <a:off x="1070521" y="2778492"/>
            <a:ext cx="72159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10b6eeec527_0_117"/>
          <p:cNvSpPr txBox="1"/>
          <p:nvPr>
            <p:ph type="title"/>
          </p:nvPr>
        </p:nvSpPr>
        <p:spPr>
          <a:xfrm>
            <a:off x="434274" y="339118"/>
            <a:ext cx="6516900" cy="69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Gaming online</a:t>
            </a:r>
            <a:endParaRPr/>
          </a:p>
        </p:txBody>
      </p:sp>
      <p:sp>
        <p:nvSpPr>
          <p:cNvPr id="295" name="Google Shape;295;g10b6eeec527_0_117"/>
          <p:cNvSpPr txBox="1"/>
          <p:nvPr/>
        </p:nvSpPr>
        <p:spPr>
          <a:xfrm flipH="1">
            <a:off x="457779" y="2362636"/>
            <a:ext cx="5247000" cy="3047700"/>
          </a:xfrm>
          <a:prstGeom prst="rect">
            <a:avLst/>
          </a:prstGeom>
          <a:noFill/>
          <a:ln>
            <a:noFill/>
          </a:ln>
        </p:spPr>
        <p:txBody>
          <a:bodyPr anchorCtr="0" anchor="ctr" bIns="45700" lIns="91425" spcFirstLastPara="1" rIns="91425" wrap="square" tIns="45700">
            <a:spAutoFit/>
          </a:bodyPr>
          <a:lstStyle/>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Chatting with people they don’t know</a:t>
            </a:r>
            <a:endParaRPr/>
          </a:p>
          <a:p>
            <a:pPr indent="-190500" lvl="0" marL="342900" marR="0" rtl="0" algn="l">
              <a:spcBef>
                <a:spcPts val="0"/>
              </a:spcBef>
              <a:spcAft>
                <a:spcPts val="0"/>
              </a:spcAft>
              <a:buClr>
                <a:schemeClr val="dk1"/>
              </a:buClr>
              <a:buSzPts val="2400"/>
              <a:buFont typeface="Courier New"/>
              <a:buNone/>
            </a:pPr>
            <a:r>
              <a:t/>
            </a:r>
            <a:endParaRPr sz="24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Inappropriate or unmoderated chat </a:t>
            </a:r>
            <a:endParaRPr/>
          </a:p>
          <a:p>
            <a:pPr indent="-190500" lvl="0" marL="342900" marR="0" rtl="0" algn="l">
              <a:spcBef>
                <a:spcPts val="0"/>
              </a:spcBef>
              <a:spcAft>
                <a:spcPts val="0"/>
              </a:spcAft>
              <a:buClr>
                <a:schemeClr val="dk1"/>
              </a:buClr>
              <a:buSzPts val="2400"/>
              <a:buFont typeface="Courier New"/>
              <a:buNone/>
            </a:pPr>
            <a:r>
              <a:t/>
            </a:r>
            <a:endParaRPr sz="24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Requests to chat in private</a:t>
            </a:r>
            <a:endParaRPr/>
          </a:p>
          <a:p>
            <a:pPr indent="-190500" lvl="0" marL="342900" marR="0" rtl="0" algn="l">
              <a:spcBef>
                <a:spcPts val="0"/>
              </a:spcBef>
              <a:spcAft>
                <a:spcPts val="0"/>
              </a:spcAft>
              <a:buClr>
                <a:schemeClr val="dk1"/>
              </a:buClr>
              <a:buSzPts val="2400"/>
              <a:buFont typeface="Courier New"/>
              <a:buNone/>
            </a:pPr>
            <a:r>
              <a:t/>
            </a:r>
            <a:endParaRPr sz="24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400"/>
              <a:buFont typeface="Courier New"/>
              <a:buChar char="o"/>
            </a:pPr>
            <a:r>
              <a:rPr lang="en-GB" sz="2400">
                <a:solidFill>
                  <a:schemeClr val="dk1"/>
                </a:solidFill>
                <a:latin typeface="Candara"/>
                <a:ea typeface="Candara"/>
                <a:cs typeface="Candara"/>
                <a:sym typeface="Candara"/>
              </a:rPr>
              <a:t>Offering gifts or trades</a:t>
            </a:r>
            <a:endParaRPr sz="3200">
              <a:solidFill>
                <a:srgbClr val="1D3661"/>
              </a:solidFill>
              <a:latin typeface="Arial"/>
              <a:ea typeface="Arial"/>
              <a:cs typeface="Arial"/>
              <a:sym typeface="Arial"/>
            </a:endParaRPr>
          </a:p>
        </p:txBody>
      </p:sp>
      <p:sp>
        <p:nvSpPr>
          <p:cNvPr id="296" name="Google Shape;296;g10b6eeec527_0_117"/>
          <p:cNvSpPr txBox="1"/>
          <p:nvPr/>
        </p:nvSpPr>
        <p:spPr>
          <a:xfrm>
            <a:off x="442215" y="1198279"/>
            <a:ext cx="6516900" cy="69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800"/>
              <a:buFont typeface="Candara"/>
              <a:buNone/>
            </a:pPr>
            <a:r>
              <a:rPr b="1" lang="en-GB" sz="2800">
                <a:solidFill>
                  <a:srgbClr val="9A3467"/>
                </a:solidFill>
                <a:latin typeface="Candara"/>
                <a:ea typeface="Candara"/>
                <a:cs typeface="Candara"/>
                <a:sym typeface="Candara"/>
              </a:rPr>
              <a:t>The risks</a:t>
            </a:r>
            <a:endParaRPr b="1" sz="2800">
              <a:solidFill>
                <a:srgbClr val="9A3467"/>
              </a:solidFill>
              <a:latin typeface="Candara"/>
              <a:ea typeface="Candara"/>
              <a:cs typeface="Candara"/>
              <a:sym typeface="Candara"/>
            </a:endParaRPr>
          </a:p>
        </p:txBody>
      </p:sp>
      <p:pic>
        <p:nvPicPr>
          <p:cNvPr id="297" name="Google Shape;297;g10b6eeec527_0_117"/>
          <p:cNvPicPr preferRelativeResize="0"/>
          <p:nvPr/>
        </p:nvPicPr>
        <p:blipFill rotWithShape="1">
          <a:blip r:embed="rId3">
            <a:alphaModFix/>
          </a:blip>
          <a:srcRect b="0" l="0" r="0" t="0"/>
          <a:stretch/>
        </p:blipFill>
        <p:spPr>
          <a:xfrm>
            <a:off x="6600018" y="1894018"/>
            <a:ext cx="1776539" cy="35742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g10a950f8fde_1_0"/>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Any Questions?</a:t>
            </a:r>
            <a:endParaRPr/>
          </a:p>
        </p:txBody>
      </p:sp>
      <p:sp>
        <p:nvSpPr>
          <p:cNvPr id="91" name="Google Shape;91;g10a950f8fde_1_0"/>
          <p:cNvSpPr txBox="1"/>
          <p:nvPr/>
        </p:nvSpPr>
        <p:spPr>
          <a:xfrm>
            <a:off x="1281325" y="1441500"/>
            <a:ext cx="56700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800">
                <a:solidFill>
                  <a:srgbClr val="9A3467"/>
                </a:solidFill>
                <a:latin typeface="Candara"/>
                <a:ea typeface="Candara"/>
                <a:cs typeface="Candara"/>
                <a:sym typeface="Candara"/>
              </a:rPr>
              <a:t>If you have any </a:t>
            </a:r>
            <a:r>
              <a:rPr lang="en-GB" sz="2800">
                <a:solidFill>
                  <a:srgbClr val="9A3467"/>
                </a:solidFill>
                <a:latin typeface="Candara"/>
                <a:ea typeface="Candara"/>
                <a:cs typeface="Candara"/>
                <a:sym typeface="Candara"/>
              </a:rPr>
              <a:t>questions</a:t>
            </a:r>
            <a:r>
              <a:rPr lang="en-GB" sz="2800">
                <a:solidFill>
                  <a:srgbClr val="9A3467"/>
                </a:solidFill>
                <a:latin typeface="Candara"/>
                <a:ea typeface="Candara"/>
                <a:cs typeface="Candara"/>
                <a:sym typeface="Candara"/>
              </a:rPr>
              <a:t> please write them in the comments and we will try to address them at the end of the presentation</a:t>
            </a:r>
            <a:endParaRPr sz="2800">
              <a:solidFill>
                <a:srgbClr val="9A3467"/>
              </a:solidFill>
              <a:latin typeface="Candara"/>
              <a:ea typeface="Candara"/>
              <a:cs typeface="Candara"/>
              <a:sym typeface="Candara"/>
            </a:endParaRPr>
          </a:p>
          <a:p>
            <a:pPr indent="0" lvl="0" marL="0" rtl="0" algn="l">
              <a:spcBef>
                <a:spcPts val="0"/>
              </a:spcBef>
              <a:spcAft>
                <a:spcPts val="0"/>
              </a:spcAft>
              <a:buNone/>
            </a:pPr>
            <a:r>
              <a:t/>
            </a:r>
            <a:endParaRPr sz="2800">
              <a:solidFill>
                <a:srgbClr val="9A3467"/>
              </a:solidFill>
              <a:latin typeface="Candara"/>
              <a:ea typeface="Candara"/>
              <a:cs typeface="Candara"/>
              <a:sym typeface="Candara"/>
            </a:endParaRPr>
          </a:p>
          <a:p>
            <a:pPr indent="0" lvl="0" marL="0" rtl="0" algn="l">
              <a:spcBef>
                <a:spcPts val="0"/>
              </a:spcBef>
              <a:spcAft>
                <a:spcPts val="0"/>
              </a:spcAft>
              <a:buNone/>
            </a:pPr>
            <a:r>
              <a:rPr lang="en-GB" sz="2800">
                <a:solidFill>
                  <a:srgbClr val="9A3467"/>
                </a:solidFill>
                <a:latin typeface="Candara"/>
                <a:ea typeface="Candara"/>
                <a:cs typeface="Candara"/>
                <a:sym typeface="Candara"/>
              </a:rPr>
              <a:t>Thank you</a:t>
            </a:r>
            <a:endParaRPr sz="2800">
              <a:solidFill>
                <a:srgbClr val="9A3467"/>
              </a:solidFill>
              <a:latin typeface="Candara"/>
              <a:ea typeface="Candara"/>
              <a:cs typeface="Candara"/>
              <a:sym typeface="Canda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10b6eeec527_0_125"/>
          <p:cNvSpPr txBox="1"/>
          <p:nvPr>
            <p:ph type="title"/>
          </p:nvPr>
        </p:nvSpPr>
        <p:spPr>
          <a:xfrm>
            <a:off x="434274" y="339118"/>
            <a:ext cx="6516900" cy="69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Gaming online</a:t>
            </a:r>
            <a:endParaRPr/>
          </a:p>
        </p:txBody>
      </p:sp>
      <p:sp>
        <p:nvSpPr>
          <p:cNvPr id="304" name="Google Shape;304;g10b6eeec527_0_125"/>
          <p:cNvSpPr txBox="1"/>
          <p:nvPr/>
        </p:nvSpPr>
        <p:spPr>
          <a:xfrm flipH="1">
            <a:off x="442113" y="1781376"/>
            <a:ext cx="5795400" cy="4094400"/>
          </a:xfrm>
          <a:prstGeom prst="rect">
            <a:avLst/>
          </a:prstGeom>
          <a:noFill/>
          <a:ln>
            <a:noFill/>
          </a:ln>
        </p:spPr>
        <p:txBody>
          <a:bodyPr anchorCtr="0" anchor="ctr" bIns="45700" lIns="91425" spcFirstLastPara="1" rIns="91425" wrap="square" tIns="45700">
            <a:spAutoFit/>
          </a:bodyPr>
          <a:lstStyle/>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Play with them - </a:t>
            </a:r>
            <a:r>
              <a:rPr lang="en-GB" sz="2000">
                <a:solidFill>
                  <a:schemeClr val="dk1"/>
                </a:solidFill>
                <a:latin typeface="Candara"/>
                <a:ea typeface="Candara"/>
                <a:cs typeface="Candara"/>
                <a:sym typeface="Candara"/>
              </a:rPr>
              <a:t>to understand how they talk online, who they talk to online and what you’re comfortable with. </a:t>
            </a:r>
            <a:endParaRPr sz="2000">
              <a:solidFill>
                <a:schemeClr val="dk1"/>
              </a:solidFill>
              <a:latin typeface="Candara"/>
              <a:ea typeface="Candara"/>
              <a:cs typeface="Candara"/>
              <a:sym typeface="Candara"/>
            </a:endParaRPr>
          </a:p>
          <a:p>
            <a:pPr indent="-215900" lvl="0" marL="342900" marR="0" rtl="0" algn="l">
              <a:spcBef>
                <a:spcPts val="0"/>
              </a:spcBef>
              <a:spcAft>
                <a:spcPts val="0"/>
              </a:spcAft>
              <a:buClr>
                <a:schemeClr val="dk1"/>
              </a:buClr>
              <a:buSzPts val="2000"/>
              <a:buFont typeface="Courier New"/>
              <a:buNone/>
            </a:pPr>
            <a:r>
              <a:t/>
            </a:r>
            <a:endParaRPr sz="20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Talk to them -  </a:t>
            </a:r>
            <a:r>
              <a:rPr lang="en-GB" sz="2000">
                <a:solidFill>
                  <a:schemeClr val="dk1"/>
                </a:solidFill>
                <a:latin typeface="Candara"/>
                <a:ea typeface="Candara"/>
                <a:cs typeface="Candara"/>
                <a:sym typeface="Candara"/>
              </a:rPr>
              <a:t>about the games they play, who they talk to and how.</a:t>
            </a:r>
            <a:endParaRPr/>
          </a:p>
          <a:p>
            <a:pPr indent="-215900" lvl="0" marL="342900" marR="0" rtl="0" algn="l">
              <a:spcBef>
                <a:spcPts val="0"/>
              </a:spcBef>
              <a:spcAft>
                <a:spcPts val="0"/>
              </a:spcAft>
              <a:buClr>
                <a:schemeClr val="dk1"/>
              </a:buClr>
              <a:buSzPts val="2000"/>
              <a:buFont typeface="Courier New"/>
              <a:buNone/>
            </a:pPr>
            <a:r>
              <a:t/>
            </a:r>
            <a:endParaRPr sz="20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Use family controls - </a:t>
            </a:r>
            <a:r>
              <a:rPr lang="en-GB" sz="2000">
                <a:solidFill>
                  <a:schemeClr val="dk1"/>
                </a:solidFill>
                <a:latin typeface="Candara"/>
                <a:ea typeface="Candara"/>
                <a:cs typeface="Candara"/>
                <a:sym typeface="Candara"/>
              </a:rPr>
              <a:t>to manage, limit or turn off in-game chat.</a:t>
            </a:r>
            <a:endParaRPr/>
          </a:p>
          <a:p>
            <a:pPr indent="-215900" lvl="0" marL="342900" marR="0" rtl="0" algn="l">
              <a:spcBef>
                <a:spcPts val="0"/>
              </a:spcBef>
              <a:spcAft>
                <a:spcPts val="0"/>
              </a:spcAft>
              <a:buClr>
                <a:schemeClr val="dk1"/>
              </a:buClr>
              <a:buSzPts val="2000"/>
              <a:buFont typeface="Courier New"/>
              <a:buNone/>
            </a:pPr>
            <a:r>
              <a:t/>
            </a:r>
            <a:endParaRPr sz="2000">
              <a:solidFill>
                <a:schemeClr val="dk1"/>
              </a:solidFill>
              <a:latin typeface="Candara"/>
              <a:ea typeface="Candara"/>
              <a:cs typeface="Candara"/>
              <a:sym typeface="Candara"/>
            </a:endParaRPr>
          </a:p>
          <a:p>
            <a:pPr indent="-342900" lvl="0" marL="342900" marR="0" rtl="0" algn="l">
              <a:spcBef>
                <a:spcPts val="0"/>
              </a:spcBef>
              <a:spcAft>
                <a:spcPts val="0"/>
              </a:spcAft>
              <a:buClr>
                <a:schemeClr val="dk1"/>
              </a:buClr>
              <a:buSzPts val="2000"/>
              <a:buFont typeface="Courier New"/>
              <a:buChar char="o"/>
            </a:pPr>
            <a:r>
              <a:rPr b="1" lang="en-GB" sz="2000">
                <a:solidFill>
                  <a:schemeClr val="dk1"/>
                </a:solidFill>
                <a:latin typeface="Candara"/>
                <a:ea typeface="Candara"/>
                <a:cs typeface="Candara"/>
                <a:sym typeface="Candara"/>
              </a:rPr>
              <a:t>Encourage reporting – </a:t>
            </a:r>
            <a:r>
              <a:rPr lang="en-GB" sz="2000">
                <a:solidFill>
                  <a:schemeClr val="dk1"/>
                </a:solidFill>
                <a:latin typeface="Candara"/>
                <a:ea typeface="Candara"/>
                <a:cs typeface="Candara"/>
                <a:sym typeface="Candara"/>
              </a:rPr>
              <a:t>of inappropriate chat in game and anything in the game makes them feel worried or uncomfortable.</a:t>
            </a:r>
            <a:endParaRPr sz="2000">
              <a:solidFill>
                <a:srgbClr val="1D3661"/>
              </a:solidFill>
              <a:latin typeface="Arial"/>
              <a:ea typeface="Arial"/>
              <a:cs typeface="Arial"/>
              <a:sym typeface="Arial"/>
            </a:endParaRPr>
          </a:p>
        </p:txBody>
      </p:sp>
      <p:sp>
        <p:nvSpPr>
          <p:cNvPr id="305" name="Google Shape;305;g10b6eeec527_0_125"/>
          <p:cNvSpPr txBox="1"/>
          <p:nvPr/>
        </p:nvSpPr>
        <p:spPr>
          <a:xfrm>
            <a:off x="442215" y="1214604"/>
            <a:ext cx="6516900" cy="69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A3467"/>
              </a:buClr>
              <a:buSzPts val="2800"/>
              <a:buFont typeface="Candara"/>
              <a:buNone/>
            </a:pPr>
            <a:r>
              <a:rPr b="1" lang="en-GB" sz="2800">
                <a:solidFill>
                  <a:srgbClr val="9A3467"/>
                </a:solidFill>
                <a:latin typeface="Candara"/>
                <a:ea typeface="Candara"/>
                <a:cs typeface="Candara"/>
                <a:sym typeface="Candara"/>
              </a:rPr>
              <a:t>What can you do?</a:t>
            </a:r>
            <a:endParaRPr b="1" sz="2800">
              <a:solidFill>
                <a:srgbClr val="9A3467"/>
              </a:solidFill>
              <a:latin typeface="Candara"/>
              <a:ea typeface="Candara"/>
              <a:cs typeface="Candara"/>
              <a:sym typeface="Candara"/>
            </a:endParaRPr>
          </a:p>
        </p:txBody>
      </p:sp>
      <p:sp>
        <p:nvSpPr>
          <p:cNvPr id="306" name="Google Shape;306;g10b6eeec527_0_125"/>
          <p:cNvSpPr/>
          <p:nvPr/>
        </p:nvSpPr>
        <p:spPr>
          <a:xfrm>
            <a:off x="442215" y="5873402"/>
            <a:ext cx="8050800" cy="461700"/>
          </a:xfrm>
          <a:prstGeom prst="rect">
            <a:avLst/>
          </a:prstGeom>
          <a:solidFill>
            <a:srgbClr val="9A3467"/>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2400" u="sng">
                <a:solidFill>
                  <a:srgbClr val="9A3467"/>
                </a:solidFill>
                <a:latin typeface="Candara"/>
                <a:ea typeface="Candara"/>
                <a:cs typeface="Candara"/>
                <a:sym typeface="Candara"/>
                <a:hlinkClick r:id="rId3">
                  <a:extLst>
                    <a:ext uri="{A12FA001-AC4F-418D-AE19-62706E023703}">
                      <ahyp:hlinkClr val="tx"/>
                    </a:ext>
                  </a:extLst>
                </a:hlinkClick>
              </a:rPr>
              <a:t>www.thinkuknow.co.uk/parents/articles/in-game-chat</a:t>
            </a:r>
            <a:r>
              <a:rPr b="1" lang="en-GB" sz="2400">
                <a:solidFill>
                  <a:srgbClr val="9A3467"/>
                </a:solidFill>
                <a:latin typeface="Candara"/>
                <a:ea typeface="Candara"/>
                <a:cs typeface="Candara"/>
                <a:sym typeface="Candara"/>
              </a:rPr>
              <a:t> </a:t>
            </a:r>
            <a:endParaRPr b="1" sz="2400">
              <a:solidFill>
                <a:srgbClr val="9A3467"/>
              </a:solidFill>
              <a:latin typeface="Candara"/>
              <a:ea typeface="Candara"/>
              <a:cs typeface="Candara"/>
              <a:sym typeface="Candara"/>
            </a:endParaRPr>
          </a:p>
        </p:txBody>
      </p:sp>
      <p:pic>
        <p:nvPicPr>
          <p:cNvPr descr="A picture containing drawing&#10;&#10;Description automatically generated" id="307" name="Google Shape;307;g10b6eeec527_0_125"/>
          <p:cNvPicPr preferRelativeResize="0"/>
          <p:nvPr/>
        </p:nvPicPr>
        <p:blipFill rotWithShape="1">
          <a:blip r:embed="rId4">
            <a:alphaModFix/>
          </a:blip>
          <a:srcRect b="0" l="0" r="0" t="0"/>
          <a:stretch/>
        </p:blipFill>
        <p:spPr>
          <a:xfrm>
            <a:off x="6441461" y="1910343"/>
            <a:ext cx="1472453" cy="3349419"/>
          </a:xfrm>
          <a:prstGeom prst="rect">
            <a:avLst/>
          </a:prstGeom>
          <a:noFill/>
          <a:ln>
            <a:noFill/>
          </a:ln>
        </p:spPr>
      </p:pic>
      <p:pic>
        <p:nvPicPr>
          <p:cNvPr descr="A picture containing shirt&#10;&#10;Description automatically generated" id="308" name="Google Shape;308;g10b6eeec527_0_125"/>
          <p:cNvPicPr preferRelativeResize="0"/>
          <p:nvPr/>
        </p:nvPicPr>
        <p:blipFill rotWithShape="1">
          <a:blip r:embed="rId5">
            <a:alphaModFix/>
          </a:blip>
          <a:srcRect b="0" l="0" r="0" t="0"/>
          <a:stretch/>
        </p:blipFill>
        <p:spPr>
          <a:xfrm flipH="1">
            <a:off x="7753544" y="2514600"/>
            <a:ext cx="998349" cy="274516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314" name="Google Shape;314;p10"/>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315" name="Google Shape;315;p10"/>
          <p:cNvPicPr preferRelativeResize="0"/>
          <p:nvPr/>
        </p:nvPicPr>
        <p:blipFill rotWithShape="1">
          <a:blip r:embed="rId4">
            <a:alphaModFix/>
          </a:blip>
          <a:srcRect b="0" l="0" r="0" t="0"/>
          <a:stretch/>
        </p:blipFill>
        <p:spPr>
          <a:xfrm>
            <a:off x="2368362" y="4490600"/>
            <a:ext cx="623121" cy="1958631"/>
          </a:xfrm>
          <a:prstGeom prst="rect">
            <a:avLst/>
          </a:prstGeom>
          <a:noFill/>
          <a:ln>
            <a:noFill/>
          </a:ln>
        </p:spPr>
      </p:pic>
      <p:pic>
        <p:nvPicPr>
          <p:cNvPr descr="A picture containing drawing, shirt&#10;&#10;Description automatically generated" id="316" name="Google Shape;316;p10"/>
          <p:cNvPicPr preferRelativeResize="0"/>
          <p:nvPr/>
        </p:nvPicPr>
        <p:blipFill rotWithShape="1">
          <a:blip r:embed="rId5">
            <a:alphaModFix/>
          </a:blip>
          <a:srcRect b="0" l="0" r="0" t="0"/>
          <a:stretch/>
        </p:blipFill>
        <p:spPr>
          <a:xfrm>
            <a:off x="5464904" y="4503441"/>
            <a:ext cx="546250" cy="1956122"/>
          </a:xfrm>
          <a:prstGeom prst="rect">
            <a:avLst/>
          </a:prstGeom>
          <a:noFill/>
          <a:ln>
            <a:noFill/>
          </a:ln>
        </p:spPr>
      </p:pic>
      <p:pic>
        <p:nvPicPr>
          <p:cNvPr id="317" name="Google Shape;317;p10"/>
          <p:cNvPicPr preferRelativeResize="0"/>
          <p:nvPr/>
        </p:nvPicPr>
        <p:blipFill rotWithShape="1">
          <a:blip r:embed="rId6">
            <a:alphaModFix/>
          </a:blip>
          <a:srcRect b="0" l="0" r="0" t="0"/>
          <a:stretch/>
        </p:blipFill>
        <p:spPr>
          <a:xfrm>
            <a:off x="3351035" y="4524512"/>
            <a:ext cx="865159" cy="1922107"/>
          </a:xfrm>
          <a:prstGeom prst="rect">
            <a:avLst/>
          </a:prstGeom>
          <a:noFill/>
          <a:ln>
            <a:noFill/>
          </a:ln>
        </p:spPr>
      </p:pic>
      <p:pic>
        <p:nvPicPr>
          <p:cNvPr descr="A picture containing clock, light&#10;&#10;Description automatically generated" id="318" name="Google Shape;318;p10"/>
          <p:cNvPicPr preferRelativeResize="0"/>
          <p:nvPr/>
        </p:nvPicPr>
        <p:blipFill rotWithShape="1">
          <a:blip r:embed="rId7">
            <a:alphaModFix/>
          </a:blip>
          <a:srcRect b="0" l="0" r="0" t="0"/>
          <a:stretch/>
        </p:blipFill>
        <p:spPr>
          <a:xfrm>
            <a:off x="7606435" y="4514634"/>
            <a:ext cx="633740" cy="1921725"/>
          </a:xfrm>
          <a:prstGeom prst="rect">
            <a:avLst/>
          </a:prstGeom>
          <a:noFill/>
          <a:ln>
            <a:noFill/>
          </a:ln>
        </p:spPr>
      </p:pic>
      <p:sp>
        <p:nvSpPr>
          <p:cNvPr id="319" name="Google Shape;319;p10"/>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 up of a logo&#10;&#10;Description automatically generated" id="320" name="Google Shape;320;p10"/>
          <p:cNvPicPr preferRelativeResize="0"/>
          <p:nvPr/>
        </p:nvPicPr>
        <p:blipFill rotWithShape="1">
          <a:blip r:embed="rId8">
            <a:alphaModFix/>
          </a:blip>
          <a:srcRect b="0" l="0" r="0" t="0"/>
          <a:stretch/>
        </p:blipFill>
        <p:spPr>
          <a:xfrm>
            <a:off x="8240175" y="4636296"/>
            <a:ext cx="544273" cy="1829436"/>
          </a:xfrm>
          <a:prstGeom prst="rect">
            <a:avLst/>
          </a:prstGeom>
          <a:noFill/>
          <a:ln>
            <a:noFill/>
          </a:ln>
        </p:spPr>
      </p:pic>
      <p:pic>
        <p:nvPicPr>
          <p:cNvPr descr="A picture containing drawing&#10;&#10;Description automatically generated" id="321" name="Google Shape;321;p10"/>
          <p:cNvPicPr preferRelativeResize="0"/>
          <p:nvPr/>
        </p:nvPicPr>
        <p:blipFill rotWithShape="1">
          <a:blip r:embed="rId9">
            <a:alphaModFix/>
          </a:blip>
          <a:srcRect b="0" l="0" r="0" t="0"/>
          <a:stretch/>
        </p:blipFill>
        <p:spPr>
          <a:xfrm>
            <a:off x="2959281" y="4662112"/>
            <a:ext cx="553203" cy="1742326"/>
          </a:xfrm>
          <a:prstGeom prst="rect">
            <a:avLst/>
          </a:prstGeom>
          <a:noFill/>
          <a:ln>
            <a:noFill/>
          </a:ln>
        </p:spPr>
      </p:pic>
      <p:pic>
        <p:nvPicPr>
          <p:cNvPr descr="A picture containing shirt, person&#10;&#10;Description automatically generated" id="322" name="Google Shape;322;p10"/>
          <p:cNvPicPr preferRelativeResize="0"/>
          <p:nvPr/>
        </p:nvPicPr>
        <p:blipFill rotWithShape="1">
          <a:blip r:embed="rId10">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323" name="Google Shape;323;p10"/>
          <p:cNvPicPr preferRelativeResize="0"/>
          <p:nvPr/>
        </p:nvPicPr>
        <p:blipFill rotWithShape="1">
          <a:blip r:embed="rId11">
            <a:alphaModFix/>
          </a:blip>
          <a:srcRect b="0" l="0" r="0" t="0"/>
          <a:stretch/>
        </p:blipFill>
        <p:spPr>
          <a:xfrm>
            <a:off x="5925146" y="4616539"/>
            <a:ext cx="633740" cy="1822526"/>
          </a:xfrm>
          <a:prstGeom prst="rect">
            <a:avLst/>
          </a:prstGeom>
          <a:noFill/>
          <a:ln>
            <a:noFill/>
          </a:ln>
        </p:spPr>
      </p:pic>
      <p:pic>
        <p:nvPicPr>
          <p:cNvPr id="324" name="Google Shape;324;p10"/>
          <p:cNvPicPr preferRelativeResize="0"/>
          <p:nvPr/>
        </p:nvPicPr>
        <p:blipFill rotWithShape="1">
          <a:blip r:embed="rId12">
            <a:alphaModFix/>
          </a:blip>
          <a:srcRect b="0" l="0" r="0" t="0"/>
          <a:stretch/>
        </p:blipFill>
        <p:spPr>
          <a:xfrm>
            <a:off x="0" y="6422177"/>
            <a:ext cx="9144000" cy="462922"/>
          </a:xfrm>
          <a:prstGeom prst="rect">
            <a:avLst/>
          </a:prstGeom>
          <a:noFill/>
          <a:ln>
            <a:noFill/>
          </a:ln>
        </p:spPr>
      </p:pic>
      <p:pic>
        <p:nvPicPr>
          <p:cNvPr id="325" name="Google Shape;325;p10"/>
          <p:cNvPicPr preferRelativeResize="0"/>
          <p:nvPr/>
        </p:nvPicPr>
        <p:blipFill rotWithShape="1">
          <a:blip r:embed="rId13">
            <a:alphaModFix/>
          </a:blip>
          <a:srcRect b="0" l="0" r="0" t="0"/>
          <a:stretch/>
        </p:blipFill>
        <p:spPr>
          <a:xfrm>
            <a:off x="3456172" y="180565"/>
            <a:ext cx="2308169" cy="1787529"/>
          </a:xfrm>
          <a:prstGeom prst="rect">
            <a:avLst/>
          </a:prstGeom>
          <a:noFill/>
          <a:ln>
            <a:noFill/>
          </a:ln>
        </p:spPr>
      </p:pic>
      <p:sp>
        <p:nvSpPr>
          <p:cNvPr id="326" name="Google Shape;326;p10"/>
          <p:cNvSpPr/>
          <p:nvPr/>
        </p:nvSpPr>
        <p:spPr>
          <a:xfrm>
            <a:off x="829300" y="2070606"/>
            <a:ext cx="757447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0000"/>
                </a:solidFill>
                <a:latin typeface="Candara"/>
                <a:ea typeface="Candara"/>
                <a:cs typeface="Candara"/>
                <a:sym typeface="Candara"/>
              </a:rPr>
              <a:t>Sex and relationships online</a:t>
            </a:r>
            <a:endParaRPr sz="4000">
              <a:solidFill>
                <a:srgbClr val="000000"/>
              </a:solidFill>
              <a:latin typeface="Arial"/>
              <a:ea typeface="Arial"/>
              <a:cs typeface="Arial"/>
              <a:sym typeface="Arial"/>
            </a:endParaRPr>
          </a:p>
        </p:txBody>
      </p:sp>
      <p:sp>
        <p:nvSpPr>
          <p:cNvPr id="327" name="Google Shape;327;p10"/>
          <p:cNvSpPr txBox="1"/>
          <p:nvPr/>
        </p:nvSpPr>
        <p:spPr>
          <a:xfrm>
            <a:off x="1070521" y="2778492"/>
            <a:ext cx="721576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type="title"/>
          </p:nvPr>
        </p:nvSpPr>
        <p:spPr>
          <a:xfrm>
            <a:off x="404457" y="361824"/>
            <a:ext cx="6517032" cy="53269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The World Changes. Children Don’t. </a:t>
            </a:r>
            <a:endParaRPr/>
          </a:p>
        </p:txBody>
      </p:sp>
      <p:pic>
        <p:nvPicPr>
          <p:cNvPr id="334" name="Google Shape;334;p11"/>
          <p:cNvPicPr preferRelativeResize="0"/>
          <p:nvPr/>
        </p:nvPicPr>
        <p:blipFill rotWithShape="1">
          <a:blip r:embed="rId3">
            <a:alphaModFix/>
          </a:blip>
          <a:srcRect b="14827" l="0" r="0" t="18506"/>
          <a:stretch/>
        </p:blipFill>
        <p:spPr>
          <a:xfrm>
            <a:off x="3" y="1323832"/>
            <a:ext cx="9143997" cy="4572001"/>
          </a:xfrm>
          <a:prstGeom prst="rect">
            <a:avLst/>
          </a:prstGeom>
          <a:noFill/>
          <a:ln>
            <a:noFill/>
          </a:ln>
        </p:spPr>
      </p:pic>
      <p:pic>
        <p:nvPicPr>
          <p:cNvPr id="335" name="Google Shape;335;p11" title="The world changes. Children don't..mp4">
            <a:hlinkClick r:id="rId4"/>
          </p:cNvPr>
          <p:cNvPicPr preferRelativeResize="0"/>
          <p:nvPr/>
        </p:nvPicPr>
        <p:blipFill>
          <a:blip r:embed="rId5">
            <a:alphaModFix/>
          </a:blip>
          <a:stretch>
            <a:fillRect/>
          </a:stretch>
        </p:blipFill>
        <p:spPr>
          <a:xfrm>
            <a:off x="0" y="85725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2"/>
          <p:cNvSpPr txBox="1"/>
          <p:nvPr>
            <p:ph type="title"/>
          </p:nvPr>
        </p:nvSpPr>
        <p:spPr>
          <a:xfrm>
            <a:off x="310248" y="278333"/>
            <a:ext cx="6517032" cy="69573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Sexual exploration online</a:t>
            </a:r>
            <a:endParaRPr/>
          </a:p>
        </p:txBody>
      </p:sp>
      <p:sp>
        <p:nvSpPr>
          <p:cNvPr id="342" name="Google Shape;342;p12"/>
          <p:cNvSpPr txBox="1"/>
          <p:nvPr/>
        </p:nvSpPr>
        <p:spPr>
          <a:xfrm flipH="1">
            <a:off x="201065" y="1667555"/>
            <a:ext cx="6701717" cy="464742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rPr lang="en-GB" sz="1800">
                <a:solidFill>
                  <a:schemeClr val="dk1"/>
                </a:solidFill>
                <a:latin typeface="Verdana"/>
                <a:ea typeface="Verdana"/>
                <a:cs typeface="Verdana"/>
                <a:sym typeface="Verdana"/>
              </a:rPr>
              <a:t>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2600">
              <a:solidFill>
                <a:srgbClr val="1D3661"/>
              </a:solidFill>
              <a:latin typeface="Arial"/>
              <a:ea typeface="Arial"/>
              <a:cs typeface="Arial"/>
              <a:sym typeface="Arial"/>
            </a:endParaRPr>
          </a:p>
        </p:txBody>
      </p:sp>
      <p:pic>
        <p:nvPicPr>
          <p:cNvPr id="343" name="Google Shape;343;p12"/>
          <p:cNvPicPr preferRelativeResize="0"/>
          <p:nvPr/>
        </p:nvPicPr>
        <p:blipFill rotWithShape="1">
          <a:blip r:embed="rId3">
            <a:alphaModFix/>
          </a:blip>
          <a:srcRect b="0" l="0" r="0" t="0"/>
          <a:stretch/>
        </p:blipFill>
        <p:spPr>
          <a:xfrm>
            <a:off x="8028363" y="3179928"/>
            <a:ext cx="992807" cy="3227697"/>
          </a:xfrm>
          <a:prstGeom prst="rect">
            <a:avLst/>
          </a:prstGeom>
          <a:noFill/>
          <a:ln>
            <a:noFill/>
          </a:ln>
        </p:spPr>
      </p:pic>
      <p:pic>
        <p:nvPicPr>
          <p:cNvPr id="344" name="Google Shape;344;p12"/>
          <p:cNvPicPr preferRelativeResize="0"/>
          <p:nvPr/>
        </p:nvPicPr>
        <p:blipFill rotWithShape="1">
          <a:blip r:embed="rId4">
            <a:alphaModFix/>
          </a:blip>
          <a:srcRect b="0" l="0" r="0" t="0"/>
          <a:stretch/>
        </p:blipFill>
        <p:spPr>
          <a:xfrm>
            <a:off x="6902783" y="3507475"/>
            <a:ext cx="1203997" cy="2900916"/>
          </a:xfrm>
          <a:prstGeom prst="rect">
            <a:avLst/>
          </a:prstGeom>
          <a:noFill/>
          <a:ln>
            <a:noFill/>
          </a:ln>
        </p:spPr>
      </p:pic>
      <p:sp>
        <p:nvSpPr>
          <p:cNvPr id="345" name="Google Shape;345;p12"/>
          <p:cNvSpPr/>
          <p:nvPr/>
        </p:nvSpPr>
        <p:spPr>
          <a:xfrm>
            <a:off x="434276" y="1176152"/>
            <a:ext cx="6915048" cy="375487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Candara"/>
              <a:buChar char="•"/>
            </a:pPr>
            <a:r>
              <a:rPr lang="en-GB" sz="2000">
                <a:solidFill>
                  <a:schemeClr val="dk1"/>
                </a:solidFill>
                <a:latin typeface="Candara"/>
                <a:ea typeface="Candara"/>
                <a:cs typeface="Candara"/>
                <a:sym typeface="Candara"/>
              </a:rPr>
              <a:t>Exploring friendships online </a:t>
            </a:r>
            <a:r>
              <a:rPr i="1" lang="en-GB" sz="2000">
                <a:solidFill>
                  <a:schemeClr val="dk1"/>
                </a:solidFill>
                <a:latin typeface="Candara"/>
                <a:ea typeface="Candara"/>
                <a:cs typeface="Candara"/>
                <a:sym typeface="Candara"/>
              </a:rPr>
              <a:t>can</a:t>
            </a:r>
            <a:r>
              <a:rPr lang="en-GB" sz="2000">
                <a:solidFill>
                  <a:schemeClr val="dk1"/>
                </a:solidFill>
                <a:latin typeface="Candara"/>
                <a:ea typeface="Candara"/>
                <a:cs typeface="Candara"/>
                <a:sym typeface="Candara"/>
              </a:rPr>
              <a:t> create opportunities for young people to gain support.</a:t>
            </a:r>
            <a:endParaRPr sz="20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20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2000"/>
              <a:buFont typeface="Candara"/>
              <a:buChar char="•"/>
            </a:pPr>
            <a:r>
              <a:rPr lang="en-GB" sz="2000">
                <a:solidFill>
                  <a:schemeClr val="dk1"/>
                </a:solidFill>
                <a:latin typeface="Candara"/>
                <a:ea typeface="Candara"/>
                <a:cs typeface="Candara"/>
                <a:sym typeface="Candara"/>
              </a:rPr>
              <a:t>It’s natural for young people to start exploring their sexual feelings online.</a:t>
            </a:r>
            <a:endParaRPr/>
          </a:p>
          <a:p>
            <a:pPr indent="0" lvl="0" marL="0" marR="0" rtl="0" algn="l">
              <a:spcBef>
                <a:spcPts val="0"/>
              </a:spcBef>
              <a:spcAft>
                <a:spcPts val="0"/>
              </a:spcAft>
              <a:buNone/>
            </a:pPr>
            <a:r>
              <a:t/>
            </a:r>
            <a:endParaRPr sz="20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2000"/>
              <a:buFont typeface="Candara"/>
              <a:buChar char="•"/>
            </a:pPr>
            <a:r>
              <a:rPr lang="en-GB" sz="2000">
                <a:solidFill>
                  <a:schemeClr val="dk1"/>
                </a:solidFill>
                <a:latin typeface="Candara"/>
                <a:ea typeface="Candara"/>
                <a:cs typeface="Candara"/>
                <a:sym typeface="Candara"/>
              </a:rPr>
              <a:t>Talking to new people online can feel exciting to young people, but they could be contacted by people who pose a risk to them. </a:t>
            </a:r>
            <a:endParaRPr sz="20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20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2000"/>
              <a:buFont typeface="Candara"/>
              <a:buChar char="•"/>
            </a:pPr>
            <a:r>
              <a:rPr lang="en-GB" sz="2000">
                <a:solidFill>
                  <a:schemeClr val="dk1"/>
                </a:solidFill>
                <a:latin typeface="Candara"/>
                <a:ea typeface="Candara"/>
                <a:cs typeface="Candara"/>
                <a:sym typeface="Candara"/>
              </a:rPr>
              <a:t>Risk-taking is a normal part of growing up.</a:t>
            </a:r>
            <a:endParaRPr/>
          </a:p>
          <a:p>
            <a:pPr indent="0" lvl="0" marL="0" marR="0" rtl="0" algn="l">
              <a:spcBef>
                <a:spcPts val="0"/>
              </a:spcBef>
              <a:spcAft>
                <a:spcPts val="0"/>
              </a:spcAft>
              <a:buNone/>
            </a:pPr>
            <a:r>
              <a:t/>
            </a:r>
            <a:endParaRPr sz="2000">
              <a:solidFill>
                <a:srgbClr val="000000"/>
              </a:solidFill>
              <a:latin typeface="Candara"/>
              <a:ea typeface="Candara"/>
              <a:cs typeface="Candara"/>
              <a:sym typeface="Candar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type="title"/>
          </p:nvPr>
        </p:nvSpPr>
        <p:spPr>
          <a:xfrm>
            <a:off x="310248" y="278333"/>
            <a:ext cx="6517032" cy="69573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Sexual exploration online</a:t>
            </a:r>
            <a:endParaRPr/>
          </a:p>
        </p:txBody>
      </p:sp>
      <p:sp>
        <p:nvSpPr>
          <p:cNvPr id="352" name="Google Shape;352;p13"/>
          <p:cNvSpPr txBox="1"/>
          <p:nvPr/>
        </p:nvSpPr>
        <p:spPr>
          <a:xfrm flipH="1">
            <a:off x="201065" y="1667555"/>
            <a:ext cx="6701717" cy="464742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rPr lang="en-GB" sz="1800">
                <a:solidFill>
                  <a:schemeClr val="dk1"/>
                </a:solidFill>
                <a:latin typeface="Verdana"/>
                <a:ea typeface="Verdana"/>
                <a:cs typeface="Verdana"/>
                <a:sym typeface="Verdana"/>
              </a:rPr>
              <a:t> </a:t>
            </a:r>
            <a:endParaRPr sz="1800">
              <a:solidFill>
                <a:schemeClr val="dk1"/>
              </a:solidFill>
              <a:latin typeface="Verdana"/>
              <a:ea typeface="Verdana"/>
              <a:cs typeface="Verdana"/>
              <a:sym typeface="Verdana"/>
            </a:endParaRPr>
          </a:p>
          <a:p>
            <a:pPr indent="0" lvl="0" marL="0" marR="0" rtl="0" algn="l">
              <a:spcBef>
                <a:spcPts val="0"/>
              </a:spcBef>
              <a:spcAft>
                <a:spcPts val="0"/>
              </a:spcAft>
              <a:buNone/>
            </a:pPr>
            <a:r>
              <a:t/>
            </a:r>
            <a:endParaRPr sz="2600">
              <a:solidFill>
                <a:srgbClr val="1D3661"/>
              </a:solidFill>
              <a:latin typeface="Arial"/>
              <a:ea typeface="Arial"/>
              <a:cs typeface="Arial"/>
              <a:sym typeface="Arial"/>
            </a:endParaRPr>
          </a:p>
        </p:txBody>
      </p:sp>
      <p:sp>
        <p:nvSpPr>
          <p:cNvPr id="353" name="Google Shape;353;p13"/>
          <p:cNvSpPr/>
          <p:nvPr/>
        </p:nvSpPr>
        <p:spPr>
          <a:xfrm>
            <a:off x="434276" y="1176152"/>
            <a:ext cx="6128756"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000000"/>
                </a:solidFill>
                <a:latin typeface="Candara"/>
                <a:ea typeface="Candara"/>
                <a:cs typeface="Candara"/>
                <a:sym typeface="Candara"/>
              </a:rPr>
              <a:t>“I think a lot of difficult conversations can be easier by messaging ‘cos it’s easier to have a bit of time to think…Like, so you’re not really on the spot, you can just have a bit of time to think. And you can stay a bit more calm.” </a:t>
            </a:r>
            <a:endParaRPr sz="2400">
              <a:solidFill>
                <a:srgbClr val="000000"/>
              </a:solidFill>
              <a:latin typeface="Candara"/>
              <a:ea typeface="Candara"/>
              <a:cs typeface="Candara"/>
              <a:sym typeface="Candara"/>
            </a:endParaRPr>
          </a:p>
          <a:p>
            <a:pPr indent="0" lvl="0" marL="0" marR="0" rtl="0" algn="l">
              <a:spcBef>
                <a:spcPts val="0"/>
              </a:spcBef>
              <a:spcAft>
                <a:spcPts val="0"/>
              </a:spcAft>
              <a:buNone/>
            </a:pPr>
            <a:r>
              <a:rPr b="1" lang="en-GB" sz="2400">
                <a:solidFill>
                  <a:srgbClr val="000000"/>
                </a:solidFill>
                <a:latin typeface="Candara"/>
                <a:ea typeface="Candara"/>
                <a:cs typeface="Candara"/>
                <a:sym typeface="Candara"/>
              </a:rPr>
              <a:t>Young person, 14</a:t>
            </a:r>
            <a:endParaRPr/>
          </a:p>
          <a:p>
            <a:pPr indent="0" lvl="0" marL="0" marR="0" rtl="0" algn="l">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l">
              <a:spcBef>
                <a:spcPts val="0"/>
              </a:spcBef>
              <a:spcAft>
                <a:spcPts val="0"/>
              </a:spcAft>
              <a:buNone/>
            </a:pPr>
            <a:r>
              <a:rPr lang="en-GB" sz="2400">
                <a:solidFill>
                  <a:srgbClr val="000000"/>
                </a:solidFill>
                <a:latin typeface="Candara"/>
                <a:ea typeface="Candara"/>
                <a:cs typeface="Candara"/>
                <a:sym typeface="Candara"/>
              </a:rPr>
              <a:t>“Being able to find people online is, like, an easy way to test the waters. To, like, experiment or to, like, reaffirm your own sexuality and stuff like that.” </a:t>
            </a:r>
            <a:endParaRPr sz="2400">
              <a:solidFill>
                <a:srgbClr val="000000"/>
              </a:solidFill>
              <a:latin typeface="Candara"/>
              <a:ea typeface="Candara"/>
              <a:cs typeface="Candara"/>
              <a:sym typeface="Candara"/>
            </a:endParaRPr>
          </a:p>
          <a:p>
            <a:pPr indent="0" lvl="0" marL="0" marR="0" rtl="0" algn="l">
              <a:spcBef>
                <a:spcPts val="0"/>
              </a:spcBef>
              <a:spcAft>
                <a:spcPts val="0"/>
              </a:spcAft>
              <a:buNone/>
            </a:pPr>
            <a:r>
              <a:rPr b="1" lang="en-GB" sz="2400">
                <a:solidFill>
                  <a:srgbClr val="000000"/>
                </a:solidFill>
                <a:latin typeface="Candara"/>
                <a:ea typeface="Candara"/>
                <a:cs typeface="Candara"/>
                <a:sym typeface="Candara"/>
              </a:rPr>
              <a:t>Young person, 15</a:t>
            </a:r>
            <a:endParaRPr b="1" sz="2400">
              <a:solidFill>
                <a:srgbClr val="000000"/>
              </a:solidFill>
              <a:latin typeface="Candara"/>
              <a:ea typeface="Candara"/>
              <a:cs typeface="Candara"/>
              <a:sym typeface="Candara"/>
            </a:endParaRPr>
          </a:p>
        </p:txBody>
      </p:sp>
      <p:pic>
        <p:nvPicPr>
          <p:cNvPr descr="A picture containing toy, drawing&#10;&#10;Description automatically generated" id="354" name="Google Shape;354;p13"/>
          <p:cNvPicPr preferRelativeResize="0"/>
          <p:nvPr/>
        </p:nvPicPr>
        <p:blipFill rotWithShape="1">
          <a:blip r:embed="rId3">
            <a:alphaModFix/>
          </a:blip>
          <a:srcRect b="0" l="0" r="0" t="0"/>
          <a:stretch/>
        </p:blipFill>
        <p:spPr>
          <a:xfrm>
            <a:off x="6135445" y="2819586"/>
            <a:ext cx="1534673" cy="3495395"/>
          </a:xfrm>
          <a:prstGeom prst="rect">
            <a:avLst/>
          </a:prstGeom>
          <a:noFill/>
          <a:ln>
            <a:noFill/>
          </a:ln>
        </p:spPr>
      </p:pic>
      <p:pic>
        <p:nvPicPr>
          <p:cNvPr descr="A picture containing shirt&#10;&#10;Description automatically generated" id="355" name="Google Shape;355;p13"/>
          <p:cNvPicPr preferRelativeResize="0"/>
          <p:nvPr/>
        </p:nvPicPr>
        <p:blipFill rotWithShape="1">
          <a:blip r:embed="rId4">
            <a:alphaModFix/>
          </a:blip>
          <a:srcRect b="0" l="0" r="0" t="0"/>
          <a:stretch/>
        </p:blipFill>
        <p:spPr>
          <a:xfrm flipH="1">
            <a:off x="7670118" y="2684021"/>
            <a:ext cx="1135662" cy="311841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4"/>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Sharing images</a:t>
            </a:r>
            <a:endParaRPr/>
          </a:p>
        </p:txBody>
      </p:sp>
      <p:pic>
        <p:nvPicPr>
          <p:cNvPr id="362" name="Google Shape;362;p14"/>
          <p:cNvPicPr preferRelativeResize="0"/>
          <p:nvPr/>
        </p:nvPicPr>
        <p:blipFill rotWithShape="1">
          <a:blip r:embed="rId3">
            <a:alphaModFix/>
          </a:blip>
          <a:srcRect b="0" l="0" r="0" t="0"/>
          <a:stretch/>
        </p:blipFill>
        <p:spPr>
          <a:xfrm>
            <a:off x="3849330" y="2356628"/>
            <a:ext cx="7079226" cy="3999142"/>
          </a:xfrm>
          <a:prstGeom prst="rect">
            <a:avLst/>
          </a:prstGeom>
          <a:noFill/>
          <a:ln>
            <a:noFill/>
          </a:ln>
        </p:spPr>
      </p:pic>
      <p:sp>
        <p:nvSpPr>
          <p:cNvPr id="363" name="Google Shape;363;p14"/>
          <p:cNvSpPr/>
          <p:nvPr/>
        </p:nvSpPr>
        <p:spPr>
          <a:xfrm>
            <a:off x="461571" y="935209"/>
            <a:ext cx="715388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Candara"/>
                <a:ea typeface="Candara"/>
                <a:cs typeface="Candara"/>
                <a:sym typeface="Candara"/>
              </a:rPr>
              <a:t>Young people may share naked or semi-naked images of themselves for a variety of reasons:</a:t>
            </a:r>
            <a:endParaRPr/>
          </a:p>
        </p:txBody>
      </p:sp>
      <p:sp>
        <p:nvSpPr>
          <p:cNvPr id="364" name="Google Shape;364;p14"/>
          <p:cNvSpPr/>
          <p:nvPr/>
        </p:nvSpPr>
        <p:spPr>
          <a:xfrm>
            <a:off x="325094" y="1751801"/>
            <a:ext cx="5199220" cy="480131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As part of a committed and trusting relationship</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To fit in with friends that may be doing the same thing.</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Because they are looking for reassurance about body image.</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For fun or humour within a peer group.</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Because they have been pressured into doing so by another person.</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Candara"/>
              <a:ea typeface="Candara"/>
              <a:cs typeface="Candara"/>
              <a:sym typeface="Candar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5"/>
          <p:cNvSpPr txBox="1"/>
          <p:nvPr>
            <p:ph type="title"/>
          </p:nvPr>
        </p:nvSpPr>
        <p:spPr>
          <a:xfrm>
            <a:off x="434273" y="471155"/>
            <a:ext cx="7013661" cy="4579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Talking to your child about sharing images</a:t>
            </a:r>
            <a:endParaRPr/>
          </a:p>
        </p:txBody>
      </p:sp>
      <p:pic>
        <p:nvPicPr>
          <p:cNvPr descr="N:\CEOP Cat B\Harm Reduction\Thinkuknow\07 PROJECTS\ARCHIVE Sept 2019\Spirto. Nude Selfies\Images\Spirto\Dad_film2_0204.png" id="371" name="Google Shape;371;p15"/>
          <p:cNvPicPr preferRelativeResize="0"/>
          <p:nvPr/>
        </p:nvPicPr>
        <p:blipFill rotWithShape="1">
          <a:blip r:embed="rId3">
            <a:alphaModFix/>
          </a:blip>
          <a:srcRect b="0" l="32581" r="35807" t="4838"/>
          <a:stretch/>
        </p:blipFill>
        <p:spPr>
          <a:xfrm>
            <a:off x="6038212" y="1769806"/>
            <a:ext cx="1993537" cy="3375536"/>
          </a:xfrm>
          <a:prstGeom prst="rect">
            <a:avLst/>
          </a:prstGeom>
          <a:noFill/>
          <a:ln>
            <a:noFill/>
          </a:ln>
        </p:spPr>
      </p:pic>
      <p:pic>
        <p:nvPicPr>
          <p:cNvPr descr="N:\CEOP Cat B\Harm Reduction\Thinkuknow\07 PROJECTS\ARCHIVE Sept 2019\Spirto. Nude Selfies\Images\Spirto\TextingAlpha_film3_0016.png" id="372" name="Google Shape;372;p15"/>
          <p:cNvPicPr preferRelativeResize="0"/>
          <p:nvPr/>
        </p:nvPicPr>
        <p:blipFill rotWithShape="1">
          <a:blip r:embed="rId4">
            <a:alphaModFix/>
          </a:blip>
          <a:srcRect b="0" l="0" r="0" t="0"/>
          <a:stretch/>
        </p:blipFill>
        <p:spPr>
          <a:xfrm>
            <a:off x="3347884" y="1928917"/>
            <a:ext cx="7757649" cy="4363678"/>
          </a:xfrm>
          <a:prstGeom prst="rect">
            <a:avLst/>
          </a:prstGeom>
          <a:noFill/>
          <a:ln>
            <a:noFill/>
          </a:ln>
        </p:spPr>
      </p:pic>
      <p:sp>
        <p:nvSpPr>
          <p:cNvPr id="373" name="Google Shape;373;p15"/>
          <p:cNvSpPr/>
          <p:nvPr/>
        </p:nvSpPr>
        <p:spPr>
          <a:xfrm>
            <a:off x="541796" y="1294601"/>
            <a:ext cx="5199220"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ndara"/>
                <a:ea typeface="Candara"/>
                <a:cs typeface="Candara"/>
                <a:sym typeface="Candara"/>
              </a:rPr>
              <a:t>Talking to your child about relationships, sex and nude images is the best thing that you can do to help keep them safe. </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Avoid appearing judgemental, or saying ‘don’t do it’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Even when nude images are shared with trusted friends and partners, there's a chance that more people could end up seeing them</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Discuss what a healthy relationship looks like, including the importance of trust and consent</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285750" lvl="0" marL="285750" marR="0" rtl="0" algn="l">
              <a:spcBef>
                <a:spcPts val="0"/>
              </a:spcBef>
              <a:spcAft>
                <a:spcPts val="0"/>
              </a:spcAft>
              <a:buClr>
                <a:schemeClr val="dk1"/>
              </a:buClr>
              <a:buSzPts val="1800"/>
              <a:buFont typeface="Candara"/>
              <a:buChar char="•"/>
            </a:pPr>
            <a:r>
              <a:rPr lang="en-GB" sz="1800">
                <a:solidFill>
                  <a:schemeClr val="dk1"/>
                </a:solidFill>
                <a:latin typeface="Candara"/>
                <a:ea typeface="Candara"/>
                <a:cs typeface="Candara"/>
                <a:sym typeface="Candara"/>
              </a:rPr>
              <a:t>Remind them that no one should be pressured into sharing a nude image if they don’t want to.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Candara"/>
              <a:ea typeface="Candara"/>
              <a:cs typeface="Candara"/>
              <a:sym typeface="Candar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379" name="Google Shape;379;p16"/>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380" name="Google Shape;380;p16"/>
          <p:cNvPicPr preferRelativeResize="0"/>
          <p:nvPr/>
        </p:nvPicPr>
        <p:blipFill rotWithShape="1">
          <a:blip r:embed="rId4">
            <a:alphaModFix/>
          </a:blip>
          <a:srcRect b="0" l="0" r="0" t="0"/>
          <a:stretch/>
        </p:blipFill>
        <p:spPr>
          <a:xfrm>
            <a:off x="2368362" y="4490600"/>
            <a:ext cx="623121" cy="1958631"/>
          </a:xfrm>
          <a:prstGeom prst="rect">
            <a:avLst/>
          </a:prstGeom>
          <a:noFill/>
          <a:ln>
            <a:noFill/>
          </a:ln>
        </p:spPr>
      </p:pic>
      <p:pic>
        <p:nvPicPr>
          <p:cNvPr descr="A picture containing drawing, shirt&#10;&#10;Description automatically generated" id="381" name="Google Shape;381;p16"/>
          <p:cNvPicPr preferRelativeResize="0"/>
          <p:nvPr/>
        </p:nvPicPr>
        <p:blipFill rotWithShape="1">
          <a:blip r:embed="rId5">
            <a:alphaModFix/>
          </a:blip>
          <a:srcRect b="0" l="0" r="0" t="0"/>
          <a:stretch/>
        </p:blipFill>
        <p:spPr>
          <a:xfrm>
            <a:off x="5464904" y="4503441"/>
            <a:ext cx="546250" cy="1956122"/>
          </a:xfrm>
          <a:prstGeom prst="rect">
            <a:avLst/>
          </a:prstGeom>
          <a:noFill/>
          <a:ln>
            <a:noFill/>
          </a:ln>
        </p:spPr>
      </p:pic>
      <p:pic>
        <p:nvPicPr>
          <p:cNvPr id="382" name="Google Shape;382;p16"/>
          <p:cNvPicPr preferRelativeResize="0"/>
          <p:nvPr/>
        </p:nvPicPr>
        <p:blipFill rotWithShape="1">
          <a:blip r:embed="rId6">
            <a:alphaModFix/>
          </a:blip>
          <a:srcRect b="0" l="0" r="0" t="0"/>
          <a:stretch/>
        </p:blipFill>
        <p:spPr>
          <a:xfrm>
            <a:off x="3351035" y="4524512"/>
            <a:ext cx="865159" cy="1922107"/>
          </a:xfrm>
          <a:prstGeom prst="rect">
            <a:avLst/>
          </a:prstGeom>
          <a:noFill/>
          <a:ln>
            <a:noFill/>
          </a:ln>
        </p:spPr>
      </p:pic>
      <p:pic>
        <p:nvPicPr>
          <p:cNvPr descr="A picture containing clock, light&#10;&#10;Description automatically generated" id="383" name="Google Shape;383;p16"/>
          <p:cNvPicPr preferRelativeResize="0"/>
          <p:nvPr/>
        </p:nvPicPr>
        <p:blipFill rotWithShape="1">
          <a:blip r:embed="rId7">
            <a:alphaModFix/>
          </a:blip>
          <a:srcRect b="0" l="0" r="0" t="0"/>
          <a:stretch/>
        </p:blipFill>
        <p:spPr>
          <a:xfrm>
            <a:off x="7606435" y="4514634"/>
            <a:ext cx="633740" cy="1921725"/>
          </a:xfrm>
          <a:prstGeom prst="rect">
            <a:avLst/>
          </a:prstGeom>
          <a:noFill/>
          <a:ln>
            <a:noFill/>
          </a:ln>
        </p:spPr>
      </p:pic>
      <p:sp>
        <p:nvSpPr>
          <p:cNvPr id="384" name="Google Shape;384;p16"/>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 up of a logo&#10;&#10;Description automatically generated" id="385" name="Google Shape;385;p16"/>
          <p:cNvPicPr preferRelativeResize="0"/>
          <p:nvPr/>
        </p:nvPicPr>
        <p:blipFill rotWithShape="1">
          <a:blip r:embed="rId8">
            <a:alphaModFix/>
          </a:blip>
          <a:srcRect b="0" l="0" r="0" t="0"/>
          <a:stretch/>
        </p:blipFill>
        <p:spPr>
          <a:xfrm>
            <a:off x="8240175" y="4636296"/>
            <a:ext cx="544273" cy="1829436"/>
          </a:xfrm>
          <a:prstGeom prst="rect">
            <a:avLst/>
          </a:prstGeom>
          <a:noFill/>
          <a:ln>
            <a:noFill/>
          </a:ln>
        </p:spPr>
      </p:pic>
      <p:pic>
        <p:nvPicPr>
          <p:cNvPr descr="A picture containing drawing&#10;&#10;Description automatically generated" id="386" name="Google Shape;386;p16"/>
          <p:cNvPicPr preferRelativeResize="0"/>
          <p:nvPr/>
        </p:nvPicPr>
        <p:blipFill rotWithShape="1">
          <a:blip r:embed="rId9">
            <a:alphaModFix/>
          </a:blip>
          <a:srcRect b="0" l="0" r="0" t="0"/>
          <a:stretch/>
        </p:blipFill>
        <p:spPr>
          <a:xfrm>
            <a:off x="2959281" y="4662112"/>
            <a:ext cx="553203" cy="1742326"/>
          </a:xfrm>
          <a:prstGeom prst="rect">
            <a:avLst/>
          </a:prstGeom>
          <a:noFill/>
          <a:ln>
            <a:noFill/>
          </a:ln>
        </p:spPr>
      </p:pic>
      <p:pic>
        <p:nvPicPr>
          <p:cNvPr descr="A picture containing shirt, person&#10;&#10;Description automatically generated" id="387" name="Google Shape;387;p16"/>
          <p:cNvPicPr preferRelativeResize="0"/>
          <p:nvPr/>
        </p:nvPicPr>
        <p:blipFill rotWithShape="1">
          <a:blip r:embed="rId10">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388" name="Google Shape;388;p16"/>
          <p:cNvPicPr preferRelativeResize="0"/>
          <p:nvPr/>
        </p:nvPicPr>
        <p:blipFill rotWithShape="1">
          <a:blip r:embed="rId11">
            <a:alphaModFix/>
          </a:blip>
          <a:srcRect b="0" l="0" r="0" t="0"/>
          <a:stretch/>
        </p:blipFill>
        <p:spPr>
          <a:xfrm>
            <a:off x="5925146" y="4616539"/>
            <a:ext cx="633740" cy="1822526"/>
          </a:xfrm>
          <a:prstGeom prst="rect">
            <a:avLst/>
          </a:prstGeom>
          <a:noFill/>
          <a:ln>
            <a:noFill/>
          </a:ln>
        </p:spPr>
      </p:pic>
      <p:pic>
        <p:nvPicPr>
          <p:cNvPr id="389" name="Google Shape;389;p16"/>
          <p:cNvPicPr preferRelativeResize="0"/>
          <p:nvPr/>
        </p:nvPicPr>
        <p:blipFill rotWithShape="1">
          <a:blip r:embed="rId12">
            <a:alphaModFix/>
          </a:blip>
          <a:srcRect b="0" l="0" r="0" t="0"/>
          <a:stretch/>
        </p:blipFill>
        <p:spPr>
          <a:xfrm>
            <a:off x="0" y="6422177"/>
            <a:ext cx="9144000" cy="462922"/>
          </a:xfrm>
          <a:prstGeom prst="rect">
            <a:avLst/>
          </a:prstGeom>
          <a:noFill/>
          <a:ln>
            <a:noFill/>
          </a:ln>
        </p:spPr>
      </p:pic>
      <p:pic>
        <p:nvPicPr>
          <p:cNvPr id="390" name="Google Shape;390;p16"/>
          <p:cNvPicPr preferRelativeResize="0"/>
          <p:nvPr/>
        </p:nvPicPr>
        <p:blipFill rotWithShape="1">
          <a:blip r:embed="rId13">
            <a:alphaModFix/>
          </a:blip>
          <a:srcRect b="0" l="0" r="0" t="0"/>
          <a:stretch/>
        </p:blipFill>
        <p:spPr>
          <a:xfrm>
            <a:off x="3456172" y="180565"/>
            <a:ext cx="2308169" cy="1787529"/>
          </a:xfrm>
          <a:prstGeom prst="rect">
            <a:avLst/>
          </a:prstGeom>
          <a:noFill/>
          <a:ln>
            <a:noFill/>
          </a:ln>
        </p:spPr>
      </p:pic>
      <p:sp>
        <p:nvSpPr>
          <p:cNvPr id="391" name="Google Shape;391;p16"/>
          <p:cNvSpPr/>
          <p:nvPr/>
        </p:nvSpPr>
        <p:spPr>
          <a:xfrm>
            <a:off x="829300" y="2070606"/>
            <a:ext cx="757447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0000"/>
                </a:solidFill>
                <a:latin typeface="Candara"/>
                <a:ea typeface="Candara"/>
                <a:cs typeface="Candara"/>
                <a:sym typeface="Candara"/>
              </a:rPr>
              <a:t>Sexual abuse online</a:t>
            </a:r>
            <a:endParaRPr sz="4000">
              <a:solidFill>
                <a:srgbClr val="000000"/>
              </a:solidFill>
              <a:latin typeface="Arial"/>
              <a:ea typeface="Arial"/>
              <a:cs typeface="Arial"/>
              <a:sym typeface="Arial"/>
            </a:endParaRPr>
          </a:p>
        </p:txBody>
      </p:sp>
      <p:sp>
        <p:nvSpPr>
          <p:cNvPr id="392" name="Google Shape;392;p16"/>
          <p:cNvSpPr txBox="1"/>
          <p:nvPr/>
        </p:nvSpPr>
        <p:spPr>
          <a:xfrm>
            <a:off x="1070521" y="2778492"/>
            <a:ext cx="721576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17"/>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#WhoisSAM?</a:t>
            </a:r>
            <a:endParaRPr/>
          </a:p>
        </p:txBody>
      </p:sp>
      <p:pic>
        <p:nvPicPr>
          <p:cNvPr id="399" name="Google Shape;399;p17"/>
          <p:cNvPicPr preferRelativeResize="0"/>
          <p:nvPr/>
        </p:nvPicPr>
        <p:blipFill rotWithShape="1">
          <a:blip r:embed="rId3">
            <a:alphaModFix/>
          </a:blip>
          <a:srcRect b="14827" l="0" r="0" t="18506"/>
          <a:stretch/>
        </p:blipFill>
        <p:spPr>
          <a:xfrm>
            <a:off x="0" y="1323832"/>
            <a:ext cx="9143997" cy="4572001"/>
          </a:xfrm>
          <a:prstGeom prst="rect">
            <a:avLst/>
          </a:prstGeom>
          <a:noFill/>
          <a:ln>
            <a:noFill/>
          </a:ln>
        </p:spPr>
      </p:pic>
      <p:pic>
        <p:nvPicPr>
          <p:cNvPr id="400" name="Google Shape;400;p17" title="WhoIsSam.mp4">
            <a:hlinkClick r:id="rId4"/>
          </p:cNvPr>
          <p:cNvPicPr preferRelativeResize="0"/>
          <p:nvPr/>
        </p:nvPicPr>
        <p:blipFill>
          <a:blip r:embed="rId5">
            <a:alphaModFix/>
          </a:blip>
          <a:stretch>
            <a:fillRect/>
          </a:stretch>
        </p:blipFill>
        <p:spPr>
          <a:xfrm>
            <a:off x="0" y="85725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18"/>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Sexual abuse online</a:t>
            </a:r>
            <a:endParaRPr/>
          </a:p>
        </p:txBody>
      </p:sp>
      <p:sp>
        <p:nvSpPr>
          <p:cNvPr id="407" name="Google Shape;407;p18"/>
          <p:cNvSpPr/>
          <p:nvPr/>
        </p:nvSpPr>
        <p:spPr>
          <a:xfrm>
            <a:off x="1261492" y="1520259"/>
            <a:ext cx="6605517" cy="397031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ndara"/>
                <a:ea typeface="Candara"/>
                <a:cs typeface="Candara"/>
                <a:sym typeface="Candara"/>
              </a:rPr>
              <a:t>There are opportunities for adults to contact children and young people online, in order to harm them. They can use any part of the internet including games, social media, live streaming platforms. </a:t>
            </a:r>
            <a:endParaRPr sz="1800">
              <a:solidFill>
                <a:schemeClr val="dk1"/>
              </a:solidFill>
              <a:latin typeface="Candara"/>
              <a:ea typeface="Candara"/>
              <a:cs typeface="Candara"/>
              <a:sym typeface="Candara"/>
            </a:endParaRPr>
          </a:p>
          <a:p>
            <a:pPr indent="0" lvl="0" marL="0" marR="0" rtl="0" algn="l">
              <a:spcBef>
                <a:spcPts val="0"/>
              </a:spcBef>
              <a:spcAft>
                <a:spcPts val="0"/>
              </a:spcAft>
              <a:buNone/>
            </a:pPr>
            <a:r>
              <a:t/>
            </a:r>
            <a:endParaRPr sz="1800">
              <a:solidFill>
                <a:srgbClr val="000000"/>
              </a:solidFill>
              <a:latin typeface="Candara"/>
              <a:ea typeface="Candara"/>
              <a:cs typeface="Candara"/>
              <a:sym typeface="Candara"/>
            </a:endParaRPr>
          </a:p>
          <a:p>
            <a:pPr indent="-285750" lvl="0" marL="285750" marR="0" rtl="0" algn="l">
              <a:spcBef>
                <a:spcPts val="0"/>
              </a:spcBef>
              <a:spcAft>
                <a:spcPts val="0"/>
              </a:spcAft>
              <a:buClr>
                <a:srgbClr val="000000"/>
              </a:buClr>
              <a:buSzPts val="1800"/>
              <a:buFont typeface="Arial"/>
              <a:buChar char="•"/>
            </a:pPr>
            <a:r>
              <a:rPr lang="en-GB" sz="1800">
                <a:solidFill>
                  <a:srgbClr val="000000"/>
                </a:solidFill>
                <a:latin typeface="Candara"/>
                <a:ea typeface="Candara"/>
                <a:cs typeface="Candara"/>
                <a:sym typeface="Candara"/>
              </a:rPr>
              <a:t>Adults can create multiple online identities and even pretend to be children and young people themselves.</a:t>
            </a:r>
            <a:endParaRPr/>
          </a:p>
          <a:p>
            <a:pPr indent="0" lvl="0" marL="0" marR="0" rtl="0" algn="l">
              <a:spcBef>
                <a:spcPts val="0"/>
              </a:spcBef>
              <a:spcAft>
                <a:spcPts val="0"/>
              </a:spcAft>
              <a:buNone/>
            </a:pPr>
            <a:r>
              <a:t/>
            </a:r>
            <a:endParaRPr sz="1800">
              <a:solidFill>
                <a:srgbClr val="000000"/>
              </a:solidFill>
              <a:latin typeface="Candara"/>
              <a:ea typeface="Candara"/>
              <a:cs typeface="Candara"/>
              <a:sym typeface="Candara"/>
            </a:endParaRPr>
          </a:p>
          <a:p>
            <a:pPr indent="-285750" lvl="0" marL="285750" marR="0" rtl="0" algn="l">
              <a:spcBef>
                <a:spcPts val="0"/>
              </a:spcBef>
              <a:spcAft>
                <a:spcPts val="0"/>
              </a:spcAft>
              <a:buClr>
                <a:srgbClr val="000000"/>
              </a:buClr>
              <a:buSzPts val="1800"/>
              <a:buFont typeface="Arial"/>
              <a:buChar char="•"/>
            </a:pPr>
            <a:r>
              <a:rPr lang="en-GB" sz="1800">
                <a:solidFill>
                  <a:srgbClr val="000000"/>
                </a:solidFill>
                <a:latin typeface="Candara"/>
                <a:ea typeface="Candara"/>
                <a:cs typeface="Candara"/>
                <a:sym typeface="Candara"/>
              </a:rPr>
              <a:t>Adults can exploit young people’s natural curiosity by talking about sex and introducing harmful things.  </a:t>
            </a:r>
            <a:endParaRPr/>
          </a:p>
          <a:p>
            <a:pPr indent="0" lvl="0" marL="0" marR="0" rtl="0" algn="l">
              <a:spcBef>
                <a:spcPts val="0"/>
              </a:spcBef>
              <a:spcAft>
                <a:spcPts val="0"/>
              </a:spcAft>
              <a:buNone/>
            </a:pPr>
            <a:r>
              <a:t/>
            </a:r>
            <a:endParaRPr sz="1800">
              <a:solidFill>
                <a:srgbClr val="000000"/>
              </a:solidFill>
              <a:latin typeface="Candara"/>
              <a:ea typeface="Candara"/>
              <a:cs typeface="Candara"/>
              <a:sym typeface="Candara"/>
            </a:endParaRPr>
          </a:p>
          <a:p>
            <a:pPr indent="-285750" lvl="0" marL="285750" marR="0" rtl="0" algn="l">
              <a:spcBef>
                <a:spcPts val="0"/>
              </a:spcBef>
              <a:spcAft>
                <a:spcPts val="0"/>
              </a:spcAft>
              <a:buClr>
                <a:srgbClr val="000000"/>
              </a:buClr>
              <a:buSzPts val="1800"/>
              <a:buFont typeface="Arial"/>
              <a:buChar char="•"/>
            </a:pPr>
            <a:r>
              <a:rPr lang="en-GB" sz="1800">
                <a:solidFill>
                  <a:srgbClr val="000000"/>
                </a:solidFill>
                <a:latin typeface="Candara"/>
                <a:ea typeface="Candara"/>
                <a:cs typeface="Candara"/>
                <a:sym typeface="Candara"/>
              </a:rPr>
              <a:t>Adults can pressure, intimidate and coerce children into doing things that they are not ready for. Increasingly children and young people are tricked into sexual activity over live video.</a:t>
            </a:r>
            <a:endParaRPr sz="1800">
              <a:solidFill>
                <a:srgbClr val="000000"/>
              </a:solidFill>
              <a:latin typeface="Candara"/>
              <a:ea typeface="Candara"/>
              <a:cs typeface="Candara"/>
              <a:sym typeface="Candara"/>
            </a:endParaRPr>
          </a:p>
        </p:txBody>
      </p:sp>
      <p:pic>
        <p:nvPicPr>
          <p:cNvPr id="408" name="Google Shape;408;p18"/>
          <p:cNvPicPr preferRelativeResize="0"/>
          <p:nvPr/>
        </p:nvPicPr>
        <p:blipFill rotWithShape="1">
          <a:blip r:embed="rId3">
            <a:alphaModFix/>
          </a:blip>
          <a:srcRect b="0" l="0" r="0" t="0"/>
          <a:stretch/>
        </p:blipFill>
        <p:spPr>
          <a:xfrm>
            <a:off x="132735" y="2961563"/>
            <a:ext cx="1261492" cy="3467217"/>
          </a:xfrm>
          <a:prstGeom prst="rect">
            <a:avLst/>
          </a:prstGeom>
          <a:noFill/>
          <a:ln>
            <a:noFill/>
          </a:ln>
        </p:spPr>
      </p:pic>
      <p:pic>
        <p:nvPicPr>
          <p:cNvPr id="409" name="Google Shape;409;p18"/>
          <p:cNvPicPr preferRelativeResize="0"/>
          <p:nvPr/>
        </p:nvPicPr>
        <p:blipFill rotWithShape="1">
          <a:blip r:embed="rId4">
            <a:alphaModFix/>
          </a:blip>
          <a:srcRect b="0" l="0" r="0" t="0"/>
          <a:stretch/>
        </p:blipFill>
        <p:spPr>
          <a:xfrm>
            <a:off x="7658674" y="2951999"/>
            <a:ext cx="1393339" cy="34672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97" name="Google Shape;97;p1"/>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98" name="Google Shape;98;p1"/>
          <p:cNvPicPr preferRelativeResize="0"/>
          <p:nvPr/>
        </p:nvPicPr>
        <p:blipFill rotWithShape="1">
          <a:blip r:embed="rId4">
            <a:alphaModFix/>
          </a:blip>
          <a:srcRect b="0" l="0" r="0" t="0"/>
          <a:stretch/>
        </p:blipFill>
        <p:spPr>
          <a:xfrm>
            <a:off x="1925333" y="4469906"/>
            <a:ext cx="623121" cy="1958631"/>
          </a:xfrm>
          <a:prstGeom prst="rect">
            <a:avLst/>
          </a:prstGeom>
          <a:noFill/>
          <a:ln>
            <a:noFill/>
          </a:ln>
        </p:spPr>
      </p:pic>
      <p:pic>
        <p:nvPicPr>
          <p:cNvPr descr="A picture containing drawing, shirt&#10;&#10;Description automatically generated" id="99" name="Google Shape;99;p1"/>
          <p:cNvPicPr preferRelativeResize="0"/>
          <p:nvPr/>
        </p:nvPicPr>
        <p:blipFill rotWithShape="1">
          <a:blip r:embed="rId5">
            <a:alphaModFix/>
          </a:blip>
          <a:srcRect b="0" l="0" r="0" t="0"/>
          <a:stretch/>
        </p:blipFill>
        <p:spPr>
          <a:xfrm>
            <a:off x="3963675" y="4472415"/>
            <a:ext cx="546250" cy="1956122"/>
          </a:xfrm>
          <a:prstGeom prst="rect">
            <a:avLst/>
          </a:prstGeom>
          <a:noFill/>
          <a:ln>
            <a:noFill/>
          </a:ln>
        </p:spPr>
      </p:pic>
      <p:pic>
        <p:nvPicPr>
          <p:cNvPr id="100" name="Google Shape;100;p1"/>
          <p:cNvPicPr preferRelativeResize="0"/>
          <p:nvPr/>
        </p:nvPicPr>
        <p:blipFill rotWithShape="1">
          <a:blip r:embed="rId6">
            <a:alphaModFix/>
          </a:blip>
          <a:srcRect b="0" l="0" r="0" t="0"/>
          <a:stretch/>
        </p:blipFill>
        <p:spPr>
          <a:xfrm>
            <a:off x="2916974" y="4540827"/>
            <a:ext cx="865159" cy="1922107"/>
          </a:xfrm>
          <a:prstGeom prst="rect">
            <a:avLst/>
          </a:prstGeom>
          <a:noFill/>
          <a:ln>
            <a:noFill/>
          </a:ln>
        </p:spPr>
      </p:pic>
      <p:pic>
        <p:nvPicPr>
          <p:cNvPr descr="A picture containing clock, light&#10;&#10;Description automatically generated" id="101" name="Google Shape;101;p1"/>
          <p:cNvPicPr preferRelativeResize="0"/>
          <p:nvPr/>
        </p:nvPicPr>
        <p:blipFill rotWithShape="1">
          <a:blip r:embed="rId7">
            <a:alphaModFix/>
          </a:blip>
          <a:srcRect b="0" l="0" r="0" t="0"/>
          <a:stretch/>
        </p:blipFill>
        <p:spPr>
          <a:xfrm>
            <a:off x="5151371" y="4506812"/>
            <a:ext cx="633740" cy="1921725"/>
          </a:xfrm>
          <a:prstGeom prst="rect">
            <a:avLst/>
          </a:prstGeom>
          <a:noFill/>
          <a:ln>
            <a:noFill/>
          </a:ln>
        </p:spPr>
      </p:pic>
      <p:pic>
        <p:nvPicPr>
          <p:cNvPr descr="A close up of a sign&#10;&#10;Description automatically generated" id="102" name="Google Shape;102;p1"/>
          <p:cNvPicPr preferRelativeResize="0"/>
          <p:nvPr/>
        </p:nvPicPr>
        <p:blipFill rotWithShape="1">
          <a:blip r:embed="rId8">
            <a:alphaModFix/>
          </a:blip>
          <a:srcRect b="0" l="0" r="0" t="0"/>
          <a:stretch/>
        </p:blipFill>
        <p:spPr>
          <a:xfrm>
            <a:off x="7846670" y="4606552"/>
            <a:ext cx="936059" cy="1413089"/>
          </a:xfrm>
          <a:prstGeom prst="rect">
            <a:avLst/>
          </a:prstGeom>
          <a:noFill/>
          <a:ln>
            <a:noFill/>
          </a:ln>
        </p:spPr>
      </p:pic>
      <p:pic>
        <p:nvPicPr>
          <p:cNvPr descr="A picture containing drawing&#10;&#10;Description automatically generated" id="103" name="Google Shape;103;p1"/>
          <p:cNvPicPr preferRelativeResize="0"/>
          <p:nvPr/>
        </p:nvPicPr>
        <p:blipFill rotWithShape="1">
          <a:blip r:embed="rId9">
            <a:alphaModFix/>
          </a:blip>
          <a:srcRect b="0" l="0" r="0" t="0"/>
          <a:stretch/>
        </p:blipFill>
        <p:spPr>
          <a:xfrm>
            <a:off x="6235398" y="5200511"/>
            <a:ext cx="1529019" cy="678352"/>
          </a:xfrm>
          <a:prstGeom prst="rect">
            <a:avLst/>
          </a:prstGeom>
          <a:noFill/>
          <a:ln>
            <a:noFill/>
          </a:ln>
        </p:spPr>
      </p:pic>
      <p:sp>
        <p:nvSpPr>
          <p:cNvPr id="104" name="Google Shape;104;p1"/>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close up of a logo&#10;&#10;Description automatically generated" id="105" name="Google Shape;105;p1"/>
          <p:cNvPicPr preferRelativeResize="0"/>
          <p:nvPr/>
        </p:nvPicPr>
        <p:blipFill rotWithShape="1">
          <a:blip r:embed="rId10">
            <a:alphaModFix/>
          </a:blip>
          <a:srcRect b="0" l="0" r="0" t="0"/>
          <a:stretch/>
        </p:blipFill>
        <p:spPr>
          <a:xfrm>
            <a:off x="5611275" y="4640408"/>
            <a:ext cx="544273" cy="1829436"/>
          </a:xfrm>
          <a:prstGeom prst="rect">
            <a:avLst/>
          </a:prstGeom>
          <a:noFill/>
          <a:ln>
            <a:noFill/>
          </a:ln>
        </p:spPr>
      </p:pic>
      <p:pic>
        <p:nvPicPr>
          <p:cNvPr descr="A picture containing drawing&#10;&#10;Description automatically generated" id="106" name="Google Shape;106;p1"/>
          <p:cNvPicPr preferRelativeResize="0"/>
          <p:nvPr/>
        </p:nvPicPr>
        <p:blipFill rotWithShape="1">
          <a:blip r:embed="rId11">
            <a:alphaModFix/>
          </a:blip>
          <a:srcRect b="0" l="0" r="0" t="0"/>
          <a:stretch/>
        </p:blipFill>
        <p:spPr>
          <a:xfrm>
            <a:off x="2421448" y="4679851"/>
            <a:ext cx="553203" cy="1742326"/>
          </a:xfrm>
          <a:prstGeom prst="rect">
            <a:avLst/>
          </a:prstGeom>
          <a:noFill/>
          <a:ln>
            <a:noFill/>
          </a:ln>
        </p:spPr>
      </p:pic>
      <p:pic>
        <p:nvPicPr>
          <p:cNvPr descr="A picture containing shirt, person&#10;&#10;Description automatically generated" id="107" name="Google Shape;107;p1"/>
          <p:cNvPicPr preferRelativeResize="0"/>
          <p:nvPr/>
        </p:nvPicPr>
        <p:blipFill rotWithShape="1">
          <a:blip r:embed="rId12">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108" name="Google Shape;108;p1"/>
          <p:cNvPicPr preferRelativeResize="0"/>
          <p:nvPr/>
        </p:nvPicPr>
        <p:blipFill rotWithShape="1">
          <a:blip r:embed="rId13">
            <a:alphaModFix/>
          </a:blip>
          <a:srcRect b="0" l="0" r="0" t="0"/>
          <a:stretch/>
        </p:blipFill>
        <p:spPr>
          <a:xfrm>
            <a:off x="4325749" y="4614071"/>
            <a:ext cx="633740" cy="1822526"/>
          </a:xfrm>
          <a:prstGeom prst="rect">
            <a:avLst/>
          </a:prstGeom>
          <a:noFill/>
          <a:ln>
            <a:noFill/>
          </a:ln>
        </p:spPr>
      </p:pic>
      <p:pic>
        <p:nvPicPr>
          <p:cNvPr id="109" name="Google Shape;109;p1"/>
          <p:cNvPicPr preferRelativeResize="0"/>
          <p:nvPr/>
        </p:nvPicPr>
        <p:blipFill rotWithShape="1">
          <a:blip r:embed="rId14">
            <a:alphaModFix/>
          </a:blip>
          <a:srcRect b="0" l="0" r="0" t="0"/>
          <a:stretch/>
        </p:blipFill>
        <p:spPr>
          <a:xfrm>
            <a:off x="0" y="6422177"/>
            <a:ext cx="9144000" cy="462922"/>
          </a:xfrm>
          <a:prstGeom prst="rect">
            <a:avLst/>
          </a:prstGeom>
          <a:noFill/>
          <a:ln>
            <a:noFill/>
          </a:ln>
        </p:spPr>
      </p:pic>
      <p:pic>
        <p:nvPicPr>
          <p:cNvPr id="110" name="Google Shape;110;p1"/>
          <p:cNvPicPr preferRelativeResize="0"/>
          <p:nvPr/>
        </p:nvPicPr>
        <p:blipFill rotWithShape="1">
          <a:blip r:embed="rId15">
            <a:alphaModFix/>
          </a:blip>
          <a:srcRect b="0" l="0" r="0" t="0"/>
          <a:stretch/>
        </p:blipFill>
        <p:spPr>
          <a:xfrm>
            <a:off x="3456172" y="180565"/>
            <a:ext cx="2308169" cy="1787529"/>
          </a:xfrm>
          <a:prstGeom prst="rect">
            <a:avLst/>
          </a:prstGeom>
          <a:noFill/>
          <a:ln>
            <a:noFill/>
          </a:ln>
        </p:spPr>
      </p:pic>
      <p:sp>
        <p:nvSpPr>
          <p:cNvPr id="111" name="Google Shape;111;p1"/>
          <p:cNvSpPr/>
          <p:nvPr/>
        </p:nvSpPr>
        <p:spPr>
          <a:xfrm>
            <a:off x="873264" y="2070606"/>
            <a:ext cx="7312173"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4000" u="none" cap="none" strike="noStrike">
                <a:solidFill>
                  <a:srgbClr val="000000"/>
                </a:solidFill>
                <a:latin typeface="Candara"/>
                <a:ea typeface="Candara"/>
                <a:cs typeface="Candara"/>
                <a:sym typeface="Candara"/>
              </a:rPr>
              <a:t>Parents and Carers (Secondary)</a:t>
            </a:r>
            <a:endParaRPr b="0" i="0" sz="4000" u="none" cap="none" strike="noStrike">
              <a:solidFill>
                <a:srgbClr val="000000"/>
              </a:solidFill>
              <a:latin typeface="Arial"/>
              <a:ea typeface="Arial"/>
              <a:cs typeface="Arial"/>
              <a:sym typeface="Arial"/>
            </a:endParaRPr>
          </a:p>
        </p:txBody>
      </p:sp>
      <p:sp>
        <p:nvSpPr>
          <p:cNvPr id="112" name="Google Shape;112;p1"/>
          <p:cNvSpPr txBox="1"/>
          <p:nvPr/>
        </p:nvSpPr>
        <p:spPr>
          <a:xfrm>
            <a:off x="1070521" y="2778492"/>
            <a:ext cx="721576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2400" u="none" cap="none" strike="noStrike">
                <a:solidFill>
                  <a:schemeClr val="dk1"/>
                </a:solidFill>
                <a:latin typeface="Candara"/>
                <a:ea typeface="Candara"/>
                <a:cs typeface="Candara"/>
                <a:sym typeface="Candara"/>
              </a:rPr>
              <a:t>Protect your children from sexual abuse online</a:t>
            </a:r>
            <a:endParaRPr/>
          </a:p>
          <a:p>
            <a:pPr indent="0" lvl="0" marL="0" marR="0" rtl="0" algn="ctr">
              <a:spcBef>
                <a:spcPts val="0"/>
              </a:spcBef>
              <a:spcAft>
                <a:spcPts val="0"/>
              </a:spcAft>
              <a:buNone/>
            </a:pPr>
            <a:r>
              <a:t/>
            </a:r>
            <a:endParaRPr b="1" i="0" sz="2400" u="none" cap="none" strike="noStrike">
              <a:solidFill>
                <a:schemeClr val="dk1"/>
              </a:solidFill>
              <a:latin typeface="Candara"/>
              <a:ea typeface="Candara"/>
              <a:cs typeface="Candara"/>
              <a:sym typeface="Candara"/>
            </a:endParaRPr>
          </a:p>
          <a:p>
            <a:pPr indent="0" lvl="0" marL="0" marR="0" rtl="0" algn="ctr">
              <a:spcBef>
                <a:spcPts val="0"/>
              </a:spcBef>
              <a:spcAft>
                <a:spcPts val="0"/>
              </a:spcAft>
              <a:buNone/>
            </a:pPr>
            <a:r>
              <a:rPr b="1" i="0" lang="en-GB" sz="2400" u="none" cap="none" strike="noStrike">
                <a:solidFill>
                  <a:srgbClr val="9A3467"/>
                </a:solidFill>
                <a:latin typeface="Candara"/>
                <a:ea typeface="Candara"/>
                <a:cs typeface="Candara"/>
                <a:sym typeface="Candara"/>
              </a:rPr>
              <a:t>www.thinkuknow.co.uk/parents </a:t>
            </a:r>
            <a:endParaRPr b="1" i="0" sz="2400" u="none" cap="none" strike="noStrike">
              <a:solidFill>
                <a:srgbClr val="9A3467"/>
              </a:solidFill>
              <a:latin typeface="Candara"/>
              <a:ea typeface="Candara"/>
              <a:cs typeface="Candara"/>
              <a:sym typeface="Candar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415" name="Google Shape;415;p19"/>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416" name="Google Shape;416;p19"/>
          <p:cNvPicPr preferRelativeResize="0"/>
          <p:nvPr/>
        </p:nvPicPr>
        <p:blipFill rotWithShape="1">
          <a:blip r:embed="rId4">
            <a:alphaModFix/>
          </a:blip>
          <a:srcRect b="0" l="0" r="0" t="0"/>
          <a:stretch/>
        </p:blipFill>
        <p:spPr>
          <a:xfrm>
            <a:off x="2368362" y="4490600"/>
            <a:ext cx="623121" cy="1958631"/>
          </a:xfrm>
          <a:prstGeom prst="rect">
            <a:avLst/>
          </a:prstGeom>
          <a:noFill/>
          <a:ln>
            <a:noFill/>
          </a:ln>
        </p:spPr>
      </p:pic>
      <p:pic>
        <p:nvPicPr>
          <p:cNvPr descr="A picture containing drawing, shirt&#10;&#10;Description automatically generated" id="417" name="Google Shape;417;p19"/>
          <p:cNvPicPr preferRelativeResize="0"/>
          <p:nvPr/>
        </p:nvPicPr>
        <p:blipFill rotWithShape="1">
          <a:blip r:embed="rId5">
            <a:alphaModFix/>
          </a:blip>
          <a:srcRect b="0" l="0" r="0" t="0"/>
          <a:stretch/>
        </p:blipFill>
        <p:spPr>
          <a:xfrm>
            <a:off x="5464904" y="4503441"/>
            <a:ext cx="546250" cy="1956122"/>
          </a:xfrm>
          <a:prstGeom prst="rect">
            <a:avLst/>
          </a:prstGeom>
          <a:noFill/>
          <a:ln>
            <a:noFill/>
          </a:ln>
        </p:spPr>
      </p:pic>
      <p:pic>
        <p:nvPicPr>
          <p:cNvPr id="418" name="Google Shape;418;p19"/>
          <p:cNvPicPr preferRelativeResize="0"/>
          <p:nvPr/>
        </p:nvPicPr>
        <p:blipFill rotWithShape="1">
          <a:blip r:embed="rId6">
            <a:alphaModFix/>
          </a:blip>
          <a:srcRect b="0" l="0" r="0" t="0"/>
          <a:stretch/>
        </p:blipFill>
        <p:spPr>
          <a:xfrm>
            <a:off x="3351035" y="4524512"/>
            <a:ext cx="865159" cy="1922107"/>
          </a:xfrm>
          <a:prstGeom prst="rect">
            <a:avLst/>
          </a:prstGeom>
          <a:noFill/>
          <a:ln>
            <a:noFill/>
          </a:ln>
        </p:spPr>
      </p:pic>
      <p:pic>
        <p:nvPicPr>
          <p:cNvPr descr="A picture containing clock, light&#10;&#10;Description automatically generated" id="419" name="Google Shape;419;p19"/>
          <p:cNvPicPr preferRelativeResize="0"/>
          <p:nvPr/>
        </p:nvPicPr>
        <p:blipFill rotWithShape="1">
          <a:blip r:embed="rId7">
            <a:alphaModFix/>
          </a:blip>
          <a:srcRect b="0" l="0" r="0" t="0"/>
          <a:stretch/>
        </p:blipFill>
        <p:spPr>
          <a:xfrm>
            <a:off x="7606435" y="4514634"/>
            <a:ext cx="633740" cy="1921725"/>
          </a:xfrm>
          <a:prstGeom prst="rect">
            <a:avLst/>
          </a:prstGeom>
          <a:noFill/>
          <a:ln>
            <a:noFill/>
          </a:ln>
        </p:spPr>
      </p:pic>
      <p:sp>
        <p:nvSpPr>
          <p:cNvPr id="420" name="Google Shape;420;p19"/>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 up of a logo&#10;&#10;Description automatically generated" id="421" name="Google Shape;421;p19"/>
          <p:cNvPicPr preferRelativeResize="0"/>
          <p:nvPr/>
        </p:nvPicPr>
        <p:blipFill rotWithShape="1">
          <a:blip r:embed="rId8">
            <a:alphaModFix/>
          </a:blip>
          <a:srcRect b="0" l="0" r="0" t="0"/>
          <a:stretch/>
        </p:blipFill>
        <p:spPr>
          <a:xfrm>
            <a:off x="8240175" y="4636296"/>
            <a:ext cx="544273" cy="1829436"/>
          </a:xfrm>
          <a:prstGeom prst="rect">
            <a:avLst/>
          </a:prstGeom>
          <a:noFill/>
          <a:ln>
            <a:noFill/>
          </a:ln>
        </p:spPr>
      </p:pic>
      <p:pic>
        <p:nvPicPr>
          <p:cNvPr descr="A picture containing drawing&#10;&#10;Description automatically generated" id="422" name="Google Shape;422;p19"/>
          <p:cNvPicPr preferRelativeResize="0"/>
          <p:nvPr/>
        </p:nvPicPr>
        <p:blipFill rotWithShape="1">
          <a:blip r:embed="rId9">
            <a:alphaModFix/>
          </a:blip>
          <a:srcRect b="0" l="0" r="0" t="0"/>
          <a:stretch/>
        </p:blipFill>
        <p:spPr>
          <a:xfrm>
            <a:off x="2959281" y="4662112"/>
            <a:ext cx="553203" cy="1742326"/>
          </a:xfrm>
          <a:prstGeom prst="rect">
            <a:avLst/>
          </a:prstGeom>
          <a:noFill/>
          <a:ln>
            <a:noFill/>
          </a:ln>
        </p:spPr>
      </p:pic>
      <p:pic>
        <p:nvPicPr>
          <p:cNvPr descr="A picture containing shirt, person&#10;&#10;Description automatically generated" id="423" name="Google Shape;423;p19"/>
          <p:cNvPicPr preferRelativeResize="0"/>
          <p:nvPr/>
        </p:nvPicPr>
        <p:blipFill rotWithShape="1">
          <a:blip r:embed="rId10">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424" name="Google Shape;424;p19"/>
          <p:cNvPicPr preferRelativeResize="0"/>
          <p:nvPr/>
        </p:nvPicPr>
        <p:blipFill rotWithShape="1">
          <a:blip r:embed="rId11">
            <a:alphaModFix/>
          </a:blip>
          <a:srcRect b="0" l="0" r="0" t="0"/>
          <a:stretch/>
        </p:blipFill>
        <p:spPr>
          <a:xfrm>
            <a:off x="5925146" y="4616539"/>
            <a:ext cx="633740" cy="1822526"/>
          </a:xfrm>
          <a:prstGeom prst="rect">
            <a:avLst/>
          </a:prstGeom>
          <a:noFill/>
          <a:ln>
            <a:noFill/>
          </a:ln>
        </p:spPr>
      </p:pic>
      <p:pic>
        <p:nvPicPr>
          <p:cNvPr id="425" name="Google Shape;425;p19"/>
          <p:cNvPicPr preferRelativeResize="0"/>
          <p:nvPr/>
        </p:nvPicPr>
        <p:blipFill rotWithShape="1">
          <a:blip r:embed="rId12">
            <a:alphaModFix/>
          </a:blip>
          <a:srcRect b="0" l="0" r="0" t="0"/>
          <a:stretch/>
        </p:blipFill>
        <p:spPr>
          <a:xfrm>
            <a:off x="0" y="6422177"/>
            <a:ext cx="9144000" cy="462922"/>
          </a:xfrm>
          <a:prstGeom prst="rect">
            <a:avLst/>
          </a:prstGeom>
          <a:noFill/>
          <a:ln>
            <a:noFill/>
          </a:ln>
        </p:spPr>
      </p:pic>
      <p:pic>
        <p:nvPicPr>
          <p:cNvPr id="426" name="Google Shape;426;p19"/>
          <p:cNvPicPr preferRelativeResize="0"/>
          <p:nvPr/>
        </p:nvPicPr>
        <p:blipFill rotWithShape="1">
          <a:blip r:embed="rId13">
            <a:alphaModFix/>
          </a:blip>
          <a:srcRect b="0" l="0" r="0" t="0"/>
          <a:stretch/>
        </p:blipFill>
        <p:spPr>
          <a:xfrm>
            <a:off x="3456172" y="180565"/>
            <a:ext cx="2308169" cy="1787529"/>
          </a:xfrm>
          <a:prstGeom prst="rect">
            <a:avLst/>
          </a:prstGeom>
          <a:noFill/>
          <a:ln>
            <a:noFill/>
          </a:ln>
        </p:spPr>
      </p:pic>
      <p:sp>
        <p:nvSpPr>
          <p:cNvPr id="427" name="Google Shape;427;p19"/>
          <p:cNvSpPr/>
          <p:nvPr/>
        </p:nvSpPr>
        <p:spPr>
          <a:xfrm>
            <a:off x="829300" y="2070606"/>
            <a:ext cx="757447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0000"/>
                </a:solidFill>
                <a:latin typeface="Candara"/>
                <a:ea typeface="Candara"/>
                <a:cs typeface="Candara"/>
                <a:sym typeface="Candara"/>
              </a:rPr>
              <a:t>What can you do?</a:t>
            </a:r>
            <a:endParaRPr sz="4000">
              <a:solidFill>
                <a:srgbClr val="000000"/>
              </a:solidFill>
              <a:latin typeface="Arial"/>
              <a:ea typeface="Arial"/>
              <a:cs typeface="Arial"/>
              <a:sym typeface="Arial"/>
            </a:endParaRPr>
          </a:p>
        </p:txBody>
      </p:sp>
      <p:sp>
        <p:nvSpPr>
          <p:cNvPr id="428" name="Google Shape;428;p19"/>
          <p:cNvSpPr txBox="1"/>
          <p:nvPr/>
        </p:nvSpPr>
        <p:spPr>
          <a:xfrm>
            <a:off x="1070521" y="2778492"/>
            <a:ext cx="721576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0"/>
          <p:cNvSpPr/>
          <p:nvPr/>
        </p:nvSpPr>
        <p:spPr>
          <a:xfrm>
            <a:off x="492775" y="1202450"/>
            <a:ext cx="6296100" cy="49758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Talk to your child about their life online</a:t>
            </a:r>
            <a:endParaRPr sz="2800">
              <a:solidFill>
                <a:srgbClr val="000000"/>
              </a:solidFill>
              <a:latin typeface="Candara"/>
              <a:ea typeface="Candara"/>
              <a:cs typeface="Candara"/>
              <a:sym typeface="Candara"/>
            </a:endParaRPr>
          </a:p>
          <a:p>
            <a:pPr indent="-285750" lvl="0" marL="285750" marR="0" rtl="0" algn="l">
              <a:spcBef>
                <a:spcPts val="120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Take the opportunity to talk to them about how they stay safe</a:t>
            </a:r>
            <a:endParaRPr sz="2800">
              <a:latin typeface="Candara"/>
              <a:ea typeface="Candara"/>
              <a:cs typeface="Candara"/>
              <a:sym typeface="Candara"/>
            </a:endParaRPr>
          </a:p>
          <a:p>
            <a:pPr indent="-285750" lvl="0" marL="285750" marR="0" rtl="0" algn="l">
              <a:spcBef>
                <a:spcPts val="1200"/>
              </a:spcBef>
              <a:spcAft>
                <a:spcPts val="0"/>
              </a:spcAft>
              <a:buSzPts val="2800"/>
              <a:buFont typeface="Candara"/>
              <a:buChar char="•"/>
            </a:pPr>
            <a:r>
              <a:rPr lang="en-GB" sz="2800">
                <a:latin typeface="Candara"/>
                <a:ea typeface="Candara"/>
                <a:cs typeface="Candara"/>
                <a:sym typeface="Candara"/>
              </a:rPr>
              <a:t>Are their friends online people they have met in the real world?</a:t>
            </a:r>
            <a:endParaRPr sz="2800">
              <a:latin typeface="Candara"/>
              <a:ea typeface="Candara"/>
              <a:cs typeface="Candara"/>
              <a:sym typeface="Candara"/>
            </a:endParaRPr>
          </a:p>
          <a:p>
            <a:pPr indent="-285750" lvl="0" marL="285750" marR="0" rtl="0" algn="l">
              <a:spcBef>
                <a:spcPts val="1200"/>
              </a:spcBef>
              <a:spcAft>
                <a:spcPts val="0"/>
              </a:spcAft>
              <a:buSzPts val="2800"/>
              <a:buFont typeface="Candara"/>
              <a:buChar char="•"/>
            </a:pPr>
            <a:r>
              <a:rPr lang="en-GB" sz="2800">
                <a:latin typeface="Candara"/>
                <a:ea typeface="Candara"/>
                <a:cs typeface="Candara"/>
                <a:sym typeface="Candara"/>
              </a:rPr>
              <a:t>If they are introduced to a new contact through a friend, can their friend verify their identity? </a:t>
            </a:r>
            <a:endParaRPr sz="2800">
              <a:latin typeface="Candara"/>
              <a:ea typeface="Candara"/>
              <a:cs typeface="Candara"/>
              <a:sym typeface="Candara"/>
            </a:endParaRPr>
          </a:p>
          <a:p>
            <a:pPr indent="-285750" lvl="0" marL="285750" marR="0" rtl="0" algn="l">
              <a:spcBef>
                <a:spcPts val="120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Explain any worries you may have</a:t>
            </a:r>
            <a:endParaRPr/>
          </a:p>
          <a:p>
            <a:pPr indent="0" lvl="0" marL="0" marR="0" rtl="0" algn="l">
              <a:spcBef>
                <a:spcPts val="1200"/>
              </a:spcBef>
              <a:spcAft>
                <a:spcPts val="0"/>
              </a:spcAft>
              <a:buNone/>
            </a:pPr>
            <a:r>
              <a:t/>
            </a:r>
            <a:endParaRPr sz="2800">
              <a:solidFill>
                <a:srgbClr val="000000"/>
              </a:solidFill>
              <a:latin typeface="Candara"/>
              <a:ea typeface="Candara"/>
              <a:cs typeface="Candara"/>
              <a:sym typeface="Candara"/>
            </a:endParaRPr>
          </a:p>
          <a:p>
            <a:pPr indent="0" lvl="0" marL="0" marR="0" rtl="0" algn="l">
              <a:spcBef>
                <a:spcPts val="1200"/>
              </a:spcBef>
              <a:spcAft>
                <a:spcPts val="0"/>
              </a:spcAft>
              <a:buNone/>
            </a:pPr>
            <a:r>
              <a:t/>
            </a:r>
            <a:endParaRPr sz="2800">
              <a:solidFill>
                <a:srgbClr val="000000"/>
              </a:solidFill>
              <a:latin typeface="Candara"/>
              <a:ea typeface="Candara"/>
              <a:cs typeface="Candara"/>
              <a:sym typeface="Candara"/>
            </a:endParaRPr>
          </a:p>
          <a:p>
            <a:pPr indent="0" lvl="0" marL="0" marR="0" rtl="0" algn="l">
              <a:spcBef>
                <a:spcPts val="1200"/>
              </a:spcBef>
              <a:spcAft>
                <a:spcPts val="0"/>
              </a:spcAft>
              <a:buNone/>
            </a:pPr>
            <a:r>
              <a:t/>
            </a:r>
            <a:endParaRPr sz="2800">
              <a:solidFill>
                <a:srgbClr val="000000"/>
              </a:solidFill>
              <a:latin typeface="Candara"/>
              <a:ea typeface="Candara"/>
              <a:cs typeface="Candara"/>
              <a:sym typeface="Candara"/>
            </a:endParaRPr>
          </a:p>
          <a:p>
            <a:pPr indent="-107950" lvl="0" marL="285750" marR="0" rtl="0" algn="l">
              <a:spcBef>
                <a:spcPts val="60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a:p>
            <a:pPr indent="0" lvl="0" marL="0" marR="0" rtl="0" algn="l">
              <a:spcBef>
                <a:spcPts val="0"/>
              </a:spcBef>
              <a:spcAft>
                <a:spcPts val="0"/>
              </a:spcAft>
              <a:buNone/>
            </a:pPr>
            <a:r>
              <a:t/>
            </a:r>
            <a:endParaRPr sz="2800">
              <a:solidFill>
                <a:srgbClr val="000000"/>
              </a:solidFill>
              <a:latin typeface="Candara"/>
              <a:ea typeface="Candara"/>
              <a:cs typeface="Candara"/>
              <a:sym typeface="Candara"/>
            </a:endParaRPr>
          </a:p>
          <a:p>
            <a:pPr indent="-107950" lvl="0" marL="285750" marR="0" rtl="0" algn="l">
              <a:spcBef>
                <a:spcPts val="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a:p>
            <a:pPr indent="-107950" lvl="0" marL="285750" marR="0" rtl="0" algn="l">
              <a:spcBef>
                <a:spcPts val="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p:txBody>
      </p:sp>
      <p:sp>
        <p:nvSpPr>
          <p:cNvPr id="435" name="Google Shape;435;p20"/>
          <p:cNvSpPr txBox="1"/>
          <p:nvPr/>
        </p:nvSpPr>
        <p:spPr>
          <a:xfrm>
            <a:off x="343147" y="488804"/>
            <a:ext cx="6902613" cy="78429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1D3661"/>
              </a:buClr>
              <a:buSzPts val="3600"/>
              <a:buFont typeface="Candara"/>
              <a:buNone/>
            </a:pPr>
            <a:r>
              <a:rPr b="1" lang="en-GB" sz="3600">
                <a:solidFill>
                  <a:srgbClr val="1D3661"/>
                </a:solidFill>
                <a:latin typeface="Candara"/>
                <a:ea typeface="Candara"/>
                <a:cs typeface="Candara"/>
                <a:sym typeface="Candara"/>
              </a:rPr>
              <a:t>  Chat little and often</a:t>
            </a:r>
            <a:endParaRPr/>
          </a:p>
        </p:txBody>
      </p:sp>
      <p:pic>
        <p:nvPicPr>
          <p:cNvPr id="436" name="Google Shape;436;p20"/>
          <p:cNvPicPr preferRelativeResize="0"/>
          <p:nvPr/>
        </p:nvPicPr>
        <p:blipFill rotWithShape="1">
          <a:blip r:embed="rId3">
            <a:alphaModFix/>
          </a:blip>
          <a:srcRect b="0" l="0" r="0" t="0"/>
          <a:stretch/>
        </p:blipFill>
        <p:spPr>
          <a:xfrm>
            <a:off x="6513982" y="3152633"/>
            <a:ext cx="1197002" cy="3282285"/>
          </a:xfrm>
          <a:prstGeom prst="rect">
            <a:avLst/>
          </a:prstGeom>
          <a:noFill/>
          <a:ln>
            <a:noFill/>
          </a:ln>
        </p:spPr>
      </p:pic>
      <p:pic>
        <p:nvPicPr>
          <p:cNvPr id="437" name="Google Shape;437;p20"/>
          <p:cNvPicPr preferRelativeResize="0"/>
          <p:nvPr/>
        </p:nvPicPr>
        <p:blipFill rotWithShape="1">
          <a:blip r:embed="rId4">
            <a:alphaModFix/>
          </a:blip>
          <a:srcRect b="0" l="0" r="0" t="0"/>
          <a:stretch/>
        </p:blipFill>
        <p:spPr>
          <a:xfrm>
            <a:off x="7563144" y="3790958"/>
            <a:ext cx="919375" cy="264396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1"/>
          <p:cNvSpPr txBox="1"/>
          <p:nvPr/>
        </p:nvSpPr>
        <p:spPr>
          <a:xfrm>
            <a:off x="343147" y="488804"/>
            <a:ext cx="7070024" cy="78429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1D3661"/>
              </a:buClr>
              <a:buSzPts val="3600"/>
              <a:buFont typeface="Candara"/>
              <a:buNone/>
            </a:pPr>
            <a:r>
              <a:rPr b="1" lang="en-GB" sz="3600">
                <a:solidFill>
                  <a:srgbClr val="1D3661"/>
                </a:solidFill>
                <a:latin typeface="Candara"/>
                <a:ea typeface="Candara"/>
                <a:cs typeface="Candara"/>
                <a:sym typeface="Candara"/>
              </a:rPr>
              <a:t>Report anything that worries them</a:t>
            </a:r>
            <a:endParaRPr b="1" sz="3600">
              <a:solidFill>
                <a:srgbClr val="1D3661"/>
              </a:solidFill>
              <a:latin typeface="Candara"/>
              <a:ea typeface="Candara"/>
              <a:cs typeface="Candara"/>
              <a:sym typeface="Candara"/>
            </a:endParaRPr>
          </a:p>
        </p:txBody>
      </p:sp>
      <p:sp>
        <p:nvSpPr>
          <p:cNvPr id="444" name="Google Shape;444;p21"/>
          <p:cNvSpPr/>
          <p:nvPr/>
        </p:nvSpPr>
        <p:spPr>
          <a:xfrm>
            <a:off x="492763" y="1459001"/>
            <a:ext cx="6006008" cy="654025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Make sure they know they can come to you </a:t>
            </a:r>
            <a:endParaRPr/>
          </a:p>
          <a:p>
            <a:pPr indent="-285750" lvl="0" marL="285750" marR="0" rtl="0" algn="l">
              <a:spcBef>
                <a:spcPts val="120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Help them identify trusted adults</a:t>
            </a:r>
            <a:endParaRPr/>
          </a:p>
          <a:p>
            <a:pPr indent="-285750" lvl="0" marL="285750" marR="0" rtl="0" algn="l">
              <a:spcBef>
                <a:spcPts val="120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Let them know you won’t blame them</a:t>
            </a:r>
            <a:endParaRPr/>
          </a:p>
          <a:p>
            <a:pPr indent="-285750" lvl="0" marL="285750" marR="0" rtl="0" algn="l">
              <a:spcBef>
                <a:spcPts val="1200"/>
              </a:spcBef>
              <a:spcAft>
                <a:spcPts val="0"/>
              </a:spcAft>
              <a:buClr>
                <a:srgbClr val="000000"/>
              </a:buClr>
              <a:buSzPts val="2800"/>
              <a:buFont typeface="Candara"/>
              <a:buChar char="•"/>
            </a:pPr>
            <a:r>
              <a:rPr lang="en-GB" sz="2800">
                <a:solidFill>
                  <a:srgbClr val="000000"/>
                </a:solidFill>
                <a:latin typeface="Candara"/>
                <a:ea typeface="Candara"/>
                <a:cs typeface="Candara"/>
                <a:sym typeface="Candara"/>
              </a:rPr>
              <a:t>Direct your child to age appropriate information</a:t>
            </a:r>
            <a:endParaRPr/>
          </a:p>
          <a:p>
            <a:pPr indent="0" lvl="0" marL="0" marR="0" rtl="0" algn="l">
              <a:spcBef>
                <a:spcPts val="1200"/>
              </a:spcBef>
              <a:spcAft>
                <a:spcPts val="0"/>
              </a:spcAft>
              <a:buNone/>
            </a:pPr>
            <a:r>
              <a:t/>
            </a:r>
            <a:endParaRPr sz="2800">
              <a:solidFill>
                <a:srgbClr val="000000"/>
              </a:solidFill>
              <a:latin typeface="Candara"/>
              <a:ea typeface="Candara"/>
              <a:cs typeface="Candara"/>
              <a:sym typeface="Candara"/>
            </a:endParaRPr>
          </a:p>
          <a:p>
            <a:pPr indent="0" lvl="0" marL="0" marR="0" rtl="0" algn="l">
              <a:spcBef>
                <a:spcPts val="1200"/>
              </a:spcBef>
              <a:spcAft>
                <a:spcPts val="0"/>
              </a:spcAft>
              <a:buNone/>
            </a:pPr>
            <a:r>
              <a:t/>
            </a:r>
            <a:endParaRPr sz="2800">
              <a:solidFill>
                <a:srgbClr val="000000"/>
              </a:solidFill>
              <a:latin typeface="Candara"/>
              <a:ea typeface="Candara"/>
              <a:cs typeface="Candara"/>
              <a:sym typeface="Candara"/>
            </a:endParaRPr>
          </a:p>
          <a:p>
            <a:pPr indent="-107950" lvl="0" marL="285750" marR="0" rtl="0" algn="l">
              <a:spcBef>
                <a:spcPts val="60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a:p>
            <a:pPr indent="0" lvl="0" marL="0" marR="0" rtl="0" algn="l">
              <a:spcBef>
                <a:spcPts val="0"/>
              </a:spcBef>
              <a:spcAft>
                <a:spcPts val="0"/>
              </a:spcAft>
              <a:buNone/>
            </a:pPr>
            <a:r>
              <a:t/>
            </a:r>
            <a:endParaRPr sz="2800">
              <a:solidFill>
                <a:srgbClr val="000000"/>
              </a:solidFill>
              <a:latin typeface="Candara"/>
              <a:ea typeface="Candara"/>
              <a:cs typeface="Candara"/>
              <a:sym typeface="Candara"/>
            </a:endParaRPr>
          </a:p>
          <a:p>
            <a:pPr indent="-107950" lvl="0" marL="285750" marR="0" rtl="0" algn="l">
              <a:spcBef>
                <a:spcPts val="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a:p>
            <a:pPr indent="-107950" lvl="0" marL="285750" marR="0" rtl="0" algn="l">
              <a:spcBef>
                <a:spcPts val="0"/>
              </a:spcBef>
              <a:spcAft>
                <a:spcPts val="0"/>
              </a:spcAft>
              <a:buClr>
                <a:schemeClr val="dk1"/>
              </a:buClr>
              <a:buSzPts val="2800"/>
              <a:buFont typeface="Arial"/>
              <a:buNone/>
            </a:pPr>
            <a:r>
              <a:t/>
            </a:r>
            <a:endParaRPr sz="2800">
              <a:solidFill>
                <a:srgbClr val="000000"/>
              </a:solidFill>
              <a:latin typeface="Candara"/>
              <a:ea typeface="Candara"/>
              <a:cs typeface="Candara"/>
              <a:sym typeface="Candara"/>
            </a:endParaRPr>
          </a:p>
        </p:txBody>
      </p:sp>
      <p:pic>
        <p:nvPicPr>
          <p:cNvPr descr="A picture containing shirt&#10;&#10;Description automatically generated" id="445" name="Google Shape;445;p21"/>
          <p:cNvPicPr preferRelativeResize="0"/>
          <p:nvPr/>
        </p:nvPicPr>
        <p:blipFill rotWithShape="1">
          <a:blip r:embed="rId3">
            <a:alphaModFix/>
          </a:blip>
          <a:srcRect b="0" l="0" r="0" t="0"/>
          <a:stretch/>
        </p:blipFill>
        <p:spPr>
          <a:xfrm>
            <a:off x="6344466" y="3312575"/>
            <a:ext cx="935970" cy="3042917"/>
          </a:xfrm>
          <a:prstGeom prst="rect">
            <a:avLst/>
          </a:prstGeom>
          <a:noFill/>
          <a:ln>
            <a:noFill/>
          </a:ln>
        </p:spPr>
      </p:pic>
      <p:pic>
        <p:nvPicPr>
          <p:cNvPr descr="A picture containing drawing, clock&#10;&#10;Description automatically generated" id="446" name="Google Shape;446;p21"/>
          <p:cNvPicPr preferRelativeResize="0"/>
          <p:nvPr/>
        </p:nvPicPr>
        <p:blipFill rotWithShape="1">
          <a:blip r:embed="rId4">
            <a:alphaModFix/>
          </a:blip>
          <a:srcRect b="0" l="0" r="0" t="0"/>
          <a:stretch/>
        </p:blipFill>
        <p:spPr>
          <a:xfrm>
            <a:off x="7108723" y="2785337"/>
            <a:ext cx="1921108" cy="357015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descr="\\a4cesvw02\CEOP_Data$\CEOP Cat B\Harm Reduction\Thinkuknow\05 THINKUKNOW ASSETS\05 THINKUKNOW ASSETS\NEW PRESENTATION TEMPLATES\Illustrations\Adult\Female\64303_NCA_TUK_adult_female_1.png" id="452" name="Google Shape;452;p22"/>
          <p:cNvPicPr preferRelativeResize="0"/>
          <p:nvPr/>
        </p:nvPicPr>
        <p:blipFill rotWithShape="1">
          <a:blip r:embed="rId3">
            <a:alphaModFix/>
          </a:blip>
          <a:srcRect b="0" l="0" r="0" t="0"/>
          <a:stretch/>
        </p:blipFill>
        <p:spPr>
          <a:xfrm>
            <a:off x="20789" y="4663038"/>
            <a:ext cx="852475" cy="1759139"/>
          </a:xfrm>
          <a:prstGeom prst="rect">
            <a:avLst/>
          </a:prstGeom>
          <a:noFill/>
          <a:ln>
            <a:noFill/>
          </a:ln>
        </p:spPr>
      </p:pic>
      <p:pic>
        <p:nvPicPr>
          <p:cNvPr id="453" name="Google Shape;453;p22"/>
          <p:cNvPicPr preferRelativeResize="0"/>
          <p:nvPr/>
        </p:nvPicPr>
        <p:blipFill rotWithShape="1">
          <a:blip r:embed="rId4">
            <a:alphaModFix/>
          </a:blip>
          <a:srcRect b="0" l="0" r="0" t="0"/>
          <a:stretch/>
        </p:blipFill>
        <p:spPr>
          <a:xfrm>
            <a:off x="2368362" y="4490600"/>
            <a:ext cx="623121" cy="1958631"/>
          </a:xfrm>
          <a:prstGeom prst="rect">
            <a:avLst/>
          </a:prstGeom>
          <a:noFill/>
          <a:ln>
            <a:noFill/>
          </a:ln>
        </p:spPr>
      </p:pic>
      <p:pic>
        <p:nvPicPr>
          <p:cNvPr descr="A picture containing drawing, shirt&#10;&#10;Description automatically generated" id="454" name="Google Shape;454;p22"/>
          <p:cNvPicPr preferRelativeResize="0"/>
          <p:nvPr/>
        </p:nvPicPr>
        <p:blipFill rotWithShape="1">
          <a:blip r:embed="rId5">
            <a:alphaModFix/>
          </a:blip>
          <a:srcRect b="0" l="0" r="0" t="0"/>
          <a:stretch/>
        </p:blipFill>
        <p:spPr>
          <a:xfrm>
            <a:off x="5464904" y="4503441"/>
            <a:ext cx="546250" cy="1956122"/>
          </a:xfrm>
          <a:prstGeom prst="rect">
            <a:avLst/>
          </a:prstGeom>
          <a:noFill/>
          <a:ln>
            <a:noFill/>
          </a:ln>
        </p:spPr>
      </p:pic>
      <p:pic>
        <p:nvPicPr>
          <p:cNvPr id="455" name="Google Shape;455;p22"/>
          <p:cNvPicPr preferRelativeResize="0"/>
          <p:nvPr/>
        </p:nvPicPr>
        <p:blipFill rotWithShape="1">
          <a:blip r:embed="rId6">
            <a:alphaModFix/>
          </a:blip>
          <a:srcRect b="0" l="0" r="0" t="0"/>
          <a:stretch/>
        </p:blipFill>
        <p:spPr>
          <a:xfrm>
            <a:off x="3351035" y="4524512"/>
            <a:ext cx="865159" cy="1922107"/>
          </a:xfrm>
          <a:prstGeom prst="rect">
            <a:avLst/>
          </a:prstGeom>
          <a:noFill/>
          <a:ln>
            <a:noFill/>
          </a:ln>
        </p:spPr>
      </p:pic>
      <p:pic>
        <p:nvPicPr>
          <p:cNvPr descr="A picture containing clock, light&#10;&#10;Description automatically generated" id="456" name="Google Shape;456;p22"/>
          <p:cNvPicPr preferRelativeResize="0"/>
          <p:nvPr/>
        </p:nvPicPr>
        <p:blipFill rotWithShape="1">
          <a:blip r:embed="rId7">
            <a:alphaModFix/>
          </a:blip>
          <a:srcRect b="0" l="0" r="0" t="0"/>
          <a:stretch/>
        </p:blipFill>
        <p:spPr>
          <a:xfrm>
            <a:off x="7606435" y="4514634"/>
            <a:ext cx="633740" cy="1921725"/>
          </a:xfrm>
          <a:prstGeom prst="rect">
            <a:avLst/>
          </a:prstGeom>
          <a:noFill/>
          <a:ln>
            <a:noFill/>
          </a:ln>
        </p:spPr>
      </p:pic>
      <p:sp>
        <p:nvSpPr>
          <p:cNvPr id="457" name="Google Shape;457;p22"/>
          <p:cNvSpPr/>
          <p:nvPr/>
        </p:nvSpPr>
        <p:spPr>
          <a:xfrm>
            <a:off x="7325591" y="98714"/>
            <a:ext cx="1719695" cy="13560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close up of a logo&#10;&#10;Description automatically generated" id="458" name="Google Shape;458;p22"/>
          <p:cNvPicPr preferRelativeResize="0"/>
          <p:nvPr/>
        </p:nvPicPr>
        <p:blipFill rotWithShape="1">
          <a:blip r:embed="rId8">
            <a:alphaModFix/>
          </a:blip>
          <a:srcRect b="0" l="0" r="0" t="0"/>
          <a:stretch/>
        </p:blipFill>
        <p:spPr>
          <a:xfrm>
            <a:off x="8240175" y="4636296"/>
            <a:ext cx="544273" cy="1829436"/>
          </a:xfrm>
          <a:prstGeom prst="rect">
            <a:avLst/>
          </a:prstGeom>
          <a:noFill/>
          <a:ln>
            <a:noFill/>
          </a:ln>
        </p:spPr>
      </p:pic>
      <p:pic>
        <p:nvPicPr>
          <p:cNvPr descr="A picture containing drawing&#10;&#10;Description automatically generated" id="459" name="Google Shape;459;p22"/>
          <p:cNvPicPr preferRelativeResize="0"/>
          <p:nvPr/>
        </p:nvPicPr>
        <p:blipFill rotWithShape="1">
          <a:blip r:embed="rId9">
            <a:alphaModFix/>
          </a:blip>
          <a:srcRect b="0" l="0" r="0" t="0"/>
          <a:stretch/>
        </p:blipFill>
        <p:spPr>
          <a:xfrm>
            <a:off x="2959281" y="4662112"/>
            <a:ext cx="553203" cy="1742326"/>
          </a:xfrm>
          <a:prstGeom prst="rect">
            <a:avLst/>
          </a:prstGeom>
          <a:noFill/>
          <a:ln>
            <a:noFill/>
          </a:ln>
        </p:spPr>
      </p:pic>
      <p:pic>
        <p:nvPicPr>
          <p:cNvPr descr="A picture containing shirt, person&#10;&#10;Description automatically generated" id="460" name="Google Shape;460;p22"/>
          <p:cNvPicPr preferRelativeResize="0"/>
          <p:nvPr/>
        </p:nvPicPr>
        <p:blipFill rotWithShape="1">
          <a:blip r:embed="rId10">
            <a:alphaModFix/>
          </a:blip>
          <a:srcRect b="0" l="0" r="0" t="0"/>
          <a:stretch/>
        </p:blipFill>
        <p:spPr>
          <a:xfrm>
            <a:off x="849941" y="4708516"/>
            <a:ext cx="531776" cy="1728081"/>
          </a:xfrm>
          <a:prstGeom prst="rect">
            <a:avLst/>
          </a:prstGeom>
          <a:noFill/>
          <a:ln>
            <a:noFill/>
          </a:ln>
        </p:spPr>
      </p:pic>
      <p:pic>
        <p:nvPicPr>
          <p:cNvPr descr="A picture containing drawing, shirt&#10;&#10;Description automatically generated" id="461" name="Google Shape;461;p22"/>
          <p:cNvPicPr preferRelativeResize="0"/>
          <p:nvPr/>
        </p:nvPicPr>
        <p:blipFill rotWithShape="1">
          <a:blip r:embed="rId11">
            <a:alphaModFix/>
          </a:blip>
          <a:srcRect b="0" l="0" r="0" t="0"/>
          <a:stretch/>
        </p:blipFill>
        <p:spPr>
          <a:xfrm>
            <a:off x="5925146" y="4616539"/>
            <a:ext cx="633740" cy="1822526"/>
          </a:xfrm>
          <a:prstGeom prst="rect">
            <a:avLst/>
          </a:prstGeom>
          <a:noFill/>
          <a:ln>
            <a:noFill/>
          </a:ln>
        </p:spPr>
      </p:pic>
      <p:pic>
        <p:nvPicPr>
          <p:cNvPr id="462" name="Google Shape;462;p22"/>
          <p:cNvPicPr preferRelativeResize="0"/>
          <p:nvPr/>
        </p:nvPicPr>
        <p:blipFill rotWithShape="1">
          <a:blip r:embed="rId12">
            <a:alphaModFix/>
          </a:blip>
          <a:srcRect b="0" l="0" r="0" t="0"/>
          <a:stretch/>
        </p:blipFill>
        <p:spPr>
          <a:xfrm>
            <a:off x="0" y="6422177"/>
            <a:ext cx="9144000" cy="462922"/>
          </a:xfrm>
          <a:prstGeom prst="rect">
            <a:avLst/>
          </a:prstGeom>
          <a:noFill/>
          <a:ln>
            <a:noFill/>
          </a:ln>
        </p:spPr>
      </p:pic>
      <p:pic>
        <p:nvPicPr>
          <p:cNvPr id="463" name="Google Shape;463;p22"/>
          <p:cNvPicPr preferRelativeResize="0"/>
          <p:nvPr/>
        </p:nvPicPr>
        <p:blipFill rotWithShape="1">
          <a:blip r:embed="rId13">
            <a:alphaModFix/>
          </a:blip>
          <a:srcRect b="0" l="0" r="0" t="0"/>
          <a:stretch/>
        </p:blipFill>
        <p:spPr>
          <a:xfrm>
            <a:off x="3456172" y="180565"/>
            <a:ext cx="2308169" cy="1787529"/>
          </a:xfrm>
          <a:prstGeom prst="rect">
            <a:avLst/>
          </a:prstGeom>
          <a:noFill/>
          <a:ln>
            <a:noFill/>
          </a:ln>
        </p:spPr>
      </p:pic>
      <p:sp>
        <p:nvSpPr>
          <p:cNvPr id="464" name="Google Shape;464;p22"/>
          <p:cNvSpPr/>
          <p:nvPr/>
        </p:nvSpPr>
        <p:spPr>
          <a:xfrm>
            <a:off x="829300" y="2070606"/>
            <a:ext cx="757447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0000"/>
                </a:solidFill>
                <a:latin typeface="Candara"/>
                <a:ea typeface="Candara"/>
                <a:cs typeface="Candara"/>
                <a:sym typeface="Candara"/>
              </a:rPr>
              <a:t>Thinkuknow resources</a:t>
            </a:r>
            <a:endParaRPr sz="4000">
              <a:solidFill>
                <a:srgbClr val="000000"/>
              </a:solidFill>
              <a:latin typeface="Arial"/>
              <a:ea typeface="Arial"/>
              <a:cs typeface="Arial"/>
              <a:sym typeface="Arial"/>
            </a:endParaRPr>
          </a:p>
        </p:txBody>
      </p:sp>
      <p:sp>
        <p:nvSpPr>
          <p:cNvPr id="465" name="Google Shape;465;p22"/>
          <p:cNvSpPr txBox="1"/>
          <p:nvPr/>
        </p:nvSpPr>
        <p:spPr>
          <a:xfrm>
            <a:off x="1070521" y="2778492"/>
            <a:ext cx="721576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000000"/>
              </a:solidFill>
              <a:latin typeface="Candara"/>
              <a:ea typeface="Candara"/>
              <a:cs typeface="Candara"/>
              <a:sym typeface="Candara"/>
            </a:endParaRPr>
          </a:p>
          <a:p>
            <a:pPr indent="0" lvl="0" marL="0" marR="0" rtl="0" algn="ctr">
              <a:spcBef>
                <a:spcPts val="0"/>
              </a:spcBef>
              <a:spcAft>
                <a:spcPts val="0"/>
              </a:spcAft>
              <a:buNone/>
            </a:pPr>
            <a:r>
              <a:rPr b="1" lang="en-GB" sz="2400">
                <a:solidFill>
                  <a:srgbClr val="9A3467"/>
                </a:solidFill>
                <a:latin typeface="Candara"/>
                <a:ea typeface="Candara"/>
                <a:cs typeface="Candara"/>
                <a:sym typeface="Candara"/>
              </a:rPr>
              <a:t>www.thinkuknow.co.uk/parents </a:t>
            </a:r>
            <a:endParaRPr b="1" sz="2400">
              <a:solidFill>
                <a:srgbClr val="9A3467"/>
              </a:solidFill>
              <a:latin typeface="Candara"/>
              <a:ea typeface="Candara"/>
              <a:cs typeface="Candara"/>
              <a:sym typeface="Candar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23"/>
          <p:cNvSpPr txBox="1"/>
          <p:nvPr>
            <p:ph type="title"/>
          </p:nvPr>
        </p:nvSpPr>
        <p:spPr>
          <a:xfrm>
            <a:off x="274459" y="40940"/>
            <a:ext cx="6972501" cy="9131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Thinkuknow teen websites </a:t>
            </a:r>
            <a:endParaRPr/>
          </a:p>
        </p:txBody>
      </p:sp>
      <p:pic>
        <p:nvPicPr>
          <p:cNvPr descr="image.png" id="472" name="Google Shape;472;p23"/>
          <p:cNvPicPr preferRelativeResize="0"/>
          <p:nvPr/>
        </p:nvPicPr>
        <p:blipFill rotWithShape="1">
          <a:blip r:embed="rId3">
            <a:alphaModFix/>
          </a:blip>
          <a:srcRect b="6927" l="2936" r="5141" t="12066"/>
          <a:stretch/>
        </p:blipFill>
        <p:spPr>
          <a:xfrm>
            <a:off x="327546" y="1146412"/>
            <a:ext cx="5967112" cy="2961564"/>
          </a:xfrm>
          <a:prstGeom prst="rect">
            <a:avLst/>
          </a:prstGeom>
          <a:noFill/>
          <a:ln cap="flat" cmpd="sng" w="12700">
            <a:solidFill>
              <a:srgbClr val="000000"/>
            </a:solidFill>
            <a:prstDash val="solid"/>
            <a:miter lim="800000"/>
            <a:headEnd len="sm" w="sm" type="none"/>
            <a:tailEnd len="sm" w="sm" type="none"/>
          </a:ln>
        </p:spPr>
      </p:pic>
      <p:pic>
        <p:nvPicPr>
          <p:cNvPr descr="image.png" id="473" name="Google Shape;473;p23"/>
          <p:cNvPicPr preferRelativeResize="0"/>
          <p:nvPr/>
        </p:nvPicPr>
        <p:blipFill rotWithShape="1">
          <a:blip r:embed="rId4">
            <a:alphaModFix/>
          </a:blip>
          <a:srcRect b="6885" l="4233" r="2564" t="11428"/>
          <a:stretch/>
        </p:blipFill>
        <p:spPr>
          <a:xfrm>
            <a:off x="3107801" y="3275463"/>
            <a:ext cx="5858779" cy="2891931"/>
          </a:xfrm>
          <a:prstGeom prst="rect">
            <a:avLst/>
          </a:prstGeom>
          <a:noFill/>
          <a:ln cap="flat" cmpd="sng" w="12700">
            <a:solidFill>
              <a:srgbClr val="000000"/>
            </a:solidFill>
            <a:prstDash val="solid"/>
            <a:miter lim="800000"/>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4"/>
          <p:cNvSpPr txBox="1"/>
          <p:nvPr>
            <p:ph type="title"/>
          </p:nvPr>
        </p:nvSpPr>
        <p:spPr>
          <a:xfrm>
            <a:off x="274459" y="40940"/>
            <a:ext cx="6972501" cy="9131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Resources for Parents and Carers </a:t>
            </a:r>
            <a:endParaRPr/>
          </a:p>
        </p:txBody>
      </p:sp>
      <p:pic>
        <p:nvPicPr>
          <p:cNvPr descr="image.png" id="480" name="Google Shape;480;p24"/>
          <p:cNvPicPr preferRelativeResize="0"/>
          <p:nvPr/>
        </p:nvPicPr>
        <p:blipFill rotWithShape="1">
          <a:blip r:embed="rId3">
            <a:alphaModFix/>
          </a:blip>
          <a:srcRect b="11035" l="0" r="2344" t="10580"/>
          <a:stretch/>
        </p:blipFill>
        <p:spPr>
          <a:xfrm>
            <a:off x="3697028" y="1081161"/>
            <a:ext cx="4148920" cy="1875539"/>
          </a:xfrm>
          <a:prstGeom prst="rect">
            <a:avLst/>
          </a:prstGeom>
          <a:noFill/>
          <a:ln cap="flat" cmpd="sng" w="12700">
            <a:solidFill>
              <a:srgbClr val="000000"/>
            </a:solidFill>
            <a:prstDash val="solid"/>
            <a:miter lim="800000"/>
            <a:headEnd len="sm" w="sm" type="none"/>
            <a:tailEnd len="sm" w="sm" type="none"/>
          </a:ln>
          <a:effectLst>
            <a:outerShdw blurRad="50800" rotWithShape="0" algn="tl" dir="2700000" dist="38100">
              <a:srgbClr val="000000">
                <a:alpha val="40000"/>
              </a:srgbClr>
            </a:outerShdw>
          </a:effectLst>
        </p:spPr>
      </p:pic>
      <p:pic>
        <p:nvPicPr>
          <p:cNvPr id="481" name="Google Shape;481;p24"/>
          <p:cNvPicPr preferRelativeResize="0"/>
          <p:nvPr/>
        </p:nvPicPr>
        <p:blipFill rotWithShape="1">
          <a:blip r:embed="rId4">
            <a:alphaModFix/>
          </a:blip>
          <a:srcRect b="21838" l="3010" r="6186" t="7218"/>
          <a:stretch/>
        </p:blipFill>
        <p:spPr>
          <a:xfrm>
            <a:off x="3931887" y="4441972"/>
            <a:ext cx="4148920" cy="1899973"/>
          </a:xfrm>
          <a:prstGeom prst="rect">
            <a:avLst/>
          </a:prstGeom>
          <a:noFill/>
          <a:ln cap="flat" cmpd="sng" w="12700">
            <a:solidFill>
              <a:srgbClr val="000000"/>
            </a:solidFill>
            <a:prstDash val="solid"/>
            <a:miter lim="800000"/>
            <a:headEnd len="sm" w="sm" type="none"/>
            <a:tailEnd len="sm" w="sm" type="none"/>
          </a:ln>
          <a:effectLst>
            <a:outerShdw blurRad="50800" rotWithShape="0" algn="tl" dir="2700000" dist="38100">
              <a:srgbClr val="000000">
                <a:alpha val="40000"/>
              </a:srgbClr>
            </a:outerShdw>
          </a:effectLst>
        </p:spPr>
      </p:pic>
      <p:pic>
        <p:nvPicPr>
          <p:cNvPr id="482" name="Google Shape;482;p24"/>
          <p:cNvPicPr preferRelativeResize="0"/>
          <p:nvPr/>
        </p:nvPicPr>
        <p:blipFill rotWithShape="1">
          <a:blip r:embed="rId5">
            <a:alphaModFix/>
          </a:blip>
          <a:srcRect b="0" l="0" r="0" t="0"/>
          <a:stretch/>
        </p:blipFill>
        <p:spPr>
          <a:xfrm>
            <a:off x="137816" y="4219619"/>
            <a:ext cx="3627445" cy="2040438"/>
          </a:xfrm>
          <a:prstGeom prst="rect">
            <a:avLst/>
          </a:prstGeom>
          <a:noFill/>
          <a:ln>
            <a:noFill/>
          </a:ln>
        </p:spPr>
      </p:pic>
      <p:pic>
        <p:nvPicPr>
          <p:cNvPr id="483" name="Google Shape;483;p24"/>
          <p:cNvPicPr preferRelativeResize="0"/>
          <p:nvPr/>
        </p:nvPicPr>
        <p:blipFill rotWithShape="1">
          <a:blip r:embed="rId6">
            <a:alphaModFix/>
          </a:blip>
          <a:srcRect b="0" l="0" r="0" t="0"/>
          <a:stretch/>
        </p:blipFill>
        <p:spPr>
          <a:xfrm>
            <a:off x="339676" y="953083"/>
            <a:ext cx="3179928" cy="1788710"/>
          </a:xfrm>
          <a:prstGeom prst="rect">
            <a:avLst/>
          </a:prstGeom>
          <a:noFill/>
          <a:ln>
            <a:noFill/>
          </a:ln>
        </p:spPr>
      </p:pic>
      <p:pic>
        <p:nvPicPr>
          <p:cNvPr id="484" name="Google Shape;484;p24"/>
          <p:cNvPicPr preferRelativeResize="0"/>
          <p:nvPr/>
        </p:nvPicPr>
        <p:blipFill rotWithShape="1">
          <a:blip r:embed="rId7">
            <a:alphaModFix/>
          </a:blip>
          <a:srcRect b="0" l="0" r="0" t="0"/>
          <a:stretch/>
        </p:blipFill>
        <p:spPr>
          <a:xfrm>
            <a:off x="219030" y="2370723"/>
            <a:ext cx="3286926" cy="1848896"/>
          </a:xfrm>
          <a:prstGeom prst="rect">
            <a:avLst/>
          </a:prstGeom>
          <a:noFill/>
          <a:ln>
            <a:noFill/>
          </a:ln>
        </p:spPr>
      </p:pic>
      <p:pic>
        <p:nvPicPr>
          <p:cNvPr id="485" name="Google Shape;485;p24"/>
          <p:cNvPicPr preferRelativeResize="0"/>
          <p:nvPr/>
        </p:nvPicPr>
        <p:blipFill rotWithShape="1">
          <a:blip r:embed="rId8">
            <a:alphaModFix/>
          </a:blip>
          <a:srcRect b="18287" l="6045" r="8779" t="8500"/>
          <a:stretch/>
        </p:blipFill>
        <p:spPr>
          <a:xfrm>
            <a:off x="4873594" y="2782737"/>
            <a:ext cx="4148920" cy="1875539"/>
          </a:xfrm>
          <a:prstGeom prst="rect">
            <a:avLst/>
          </a:prstGeom>
          <a:noFill/>
          <a:ln cap="flat" cmpd="sng" w="12700">
            <a:solidFill>
              <a:srgbClr val="000000"/>
            </a:solidFill>
            <a:prstDash val="solid"/>
            <a:miter lim="800000"/>
            <a:headEnd len="sm" w="sm" type="none"/>
            <a:tailEnd len="sm" w="sm" type="none"/>
          </a:ln>
          <a:effectLst>
            <a:outerShdw blurRad="50800" rotWithShape="0" algn="tl" dir="2700000" dist="38100">
              <a:srgbClr val="000000">
                <a:alpha val="4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25"/>
          <p:cNvSpPr txBox="1"/>
          <p:nvPr>
            <p:ph type="title"/>
          </p:nvPr>
        </p:nvSpPr>
        <p:spPr>
          <a:xfrm>
            <a:off x="267538" y="122826"/>
            <a:ext cx="6972501" cy="9131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www.parentinfo.org</a:t>
            </a:r>
            <a:endParaRPr/>
          </a:p>
        </p:txBody>
      </p:sp>
      <p:pic>
        <p:nvPicPr>
          <p:cNvPr descr="ii_jkts2mc41_16538c01b3aaddcb" id="492" name="Google Shape;492;p25"/>
          <p:cNvPicPr preferRelativeResize="0"/>
          <p:nvPr/>
        </p:nvPicPr>
        <p:blipFill rotWithShape="1">
          <a:blip r:embed="rId3">
            <a:alphaModFix/>
          </a:blip>
          <a:srcRect b="19918" l="4352" r="1864" t="10398"/>
          <a:stretch/>
        </p:blipFill>
        <p:spPr>
          <a:xfrm>
            <a:off x="267538" y="1319468"/>
            <a:ext cx="8437927" cy="3521474"/>
          </a:xfrm>
          <a:prstGeom prst="rect">
            <a:avLst/>
          </a:prstGeom>
          <a:noFill/>
          <a:ln cap="flat" cmpd="sng" w="15875">
            <a:solidFill>
              <a:srgbClr val="000000"/>
            </a:solidFill>
            <a:prstDash val="solid"/>
            <a:miter lim="800000"/>
            <a:headEnd len="sm" w="sm" type="none"/>
            <a:tailEnd len="sm" w="sm" type="none"/>
          </a:ln>
          <a:effectLst>
            <a:outerShdw blurRad="50800" rotWithShape="0" algn="tl" dir="2700000" dist="38100">
              <a:srgbClr val="000000">
                <a:alpha val="40000"/>
              </a:srgbClr>
            </a:outerShdw>
          </a:effectLst>
        </p:spPr>
      </p:pic>
      <p:pic>
        <p:nvPicPr>
          <p:cNvPr id="493" name="Google Shape;493;p25"/>
          <p:cNvPicPr preferRelativeResize="0"/>
          <p:nvPr/>
        </p:nvPicPr>
        <p:blipFill rotWithShape="1">
          <a:blip r:embed="rId4">
            <a:alphaModFix/>
          </a:blip>
          <a:srcRect b="15293" l="0" r="0" t="14782"/>
          <a:stretch/>
        </p:blipFill>
        <p:spPr>
          <a:xfrm>
            <a:off x="0" y="5061572"/>
            <a:ext cx="9144000" cy="138504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6"/>
          <p:cNvSpPr txBox="1"/>
          <p:nvPr>
            <p:ph type="title"/>
          </p:nvPr>
        </p:nvSpPr>
        <p:spPr>
          <a:xfrm>
            <a:off x="297796" y="344469"/>
            <a:ext cx="6517032" cy="69172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1D3661"/>
              </a:buClr>
              <a:buSzPct val="100000"/>
              <a:buFont typeface="Candara"/>
              <a:buNone/>
            </a:pPr>
            <a:r>
              <a:rPr lang="en-GB"/>
              <a:t>Reporting to NCA-CEOP – www.ceop.police.uk</a:t>
            </a:r>
            <a:endParaRPr/>
          </a:p>
        </p:txBody>
      </p:sp>
      <p:pic>
        <p:nvPicPr>
          <p:cNvPr id="500" name="Google Shape;500;p26"/>
          <p:cNvPicPr preferRelativeResize="0"/>
          <p:nvPr/>
        </p:nvPicPr>
        <p:blipFill rotWithShape="1">
          <a:blip r:embed="rId3">
            <a:alphaModFix/>
          </a:blip>
          <a:srcRect b="4787" l="0" r="1981" t="9224"/>
          <a:stretch/>
        </p:blipFill>
        <p:spPr>
          <a:xfrm>
            <a:off x="994017" y="2656965"/>
            <a:ext cx="7215658" cy="3541632"/>
          </a:xfrm>
          <a:prstGeom prst="rect">
            <a:avLst/>
          </a:prstGeom>
          <a:noFill/>
          <a:ln cap="flat" cmpd="sng" w="9525">
            <a:solidFill>
              <a:srgbClr val="000000"/>
            </a:solidFill>
            <a:prstDash val="solid"/>
            <a:round/>
            <a:headEnd len="sm" w="sm" type="none"/>
            <a:tailEnd len="sm" w="sm" type="none"/>
          </a:ln>
        </p:spPr>
      </p:pic>
      <p:pic>
        <p:nvPicPr>
          <p:cNvPr descr="CEOP button" id="501" name="Google Shape;501;p26" title="CEOP button"/>
          <p:cNvPicPr preferRelativeResize="0"/>
          <p:nvPr/>
        </p:nvPicPr>
        <p:blipFill rotWithShape="1">
          <a:blip r:embed="rId4">
            <a:alphaModFix/>
          </a:blip>
          <a:srcRect b="34691" l="10926" r="8361" t="30617"/>
          <a:stretch/>
        </p:blipFill>
        <p:spPr>
          <a:xfrm>
            <a:off x="2737578" y="1012372"/>
            <a:ext cx="3467279" cy="149030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27"/>
          <p:cNvSpPr txBox="1"/>
          <p:nvPr>
            <p:ph type="title"/>
          </p:nvPr>
        </p:nvSpPr>
        <p:spPr>
          <a:xfrm>
            <a:off x="434274" y="471155"/>
            <a:ext cx="6517032" cy="2099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Other organisations who can support</a:t>
            </a:r>
            <a:endParaRPr/>
          </a:p>
        </p:txBody>
      </p:sp>
      <p:pic>
        <p:nvPicPr>
          <p:cNvPr descr="image.png" id="508" name="Google Shape;508;p27"/>
          <p:cNvPicPr preferRelativeResize="0"/>
          <p:nvPr/>
        </p:nvPicPr>
        <p:blipFill rotWithShape="1">
          <a:blip r:embed="rId3">
            <a:alphaModFix/>
          </a:blip>
          <a:srcRect b="0" l="0" r="0" t="0"/>
          <a:stretch/>
        </p:blipFill>
        <p:spPr>
          <a:xfrm>
            <a:off x="1148255" y="3387045"/>
            <a:ext cx="3141407" cy="2618735"/>
          </a:xfrm>
          <a:prstGeom prst="rect">
            <a:avLst/>
          </a:prstGeom>
          <a:noFill/>
          <a:ln>
            <a:noFill/>
          </a:ln>
        </p:spPr>
      </p:pic>
      <p:pic>
        <p:nvPicPr>
          <p:cNvPr descr="image.png" id="509" name="Google Shape;509;p27"/>
          <p:cNvPicPr preferRelativeResize="0"/>
          <p:nvPr/>
        </p:nvPicPr>
        <p:blipFill rotWithShape="1">
          <a:blip r:embed="rId4">
            <a:alphaModFix/>
          </a:blip>
          <a:srcRect b="0" l="0" r="0" t="0"/>
          <a:stretch/>
        </p:blipFill>
        <p:spPr>
          <a:xfrm>
            <a:off x="825909" y="1608866"/>
            <a:ext cx="4081069" cy="1473277"/>
          </a:xfrm>
          <a:prstGeom prst="rect">
            <a:avLst/>
          </a:prstGeom>
          <a:noFill/>
          <a:ln>
            <a:noFill/>
          </a:ln>
        </p:spPr>
      </p:pic>
      <p:pic>
        <p:nvPicPr>
          <p:cNvPr descr="image.png" id="510" name="Google Shape;510;p27"/>
          <p:cNvPicPr preferRelativeResize="0"/>
          <p:nvPr/>
        </p:nvPicPr>
        <p:blipFill rotWithShape="1">
          <a:blip r:embed="rId5">
            <a:alphaModFix/>
          </a:blip>
          <a:srcRect b="0" l="0" r="0" t="0"/>
          <a:stretch/>
        </p:blipFill>
        <p:spPr>
          <a:xfrm>
            <a:off x="5560142" y="2893876"/>
            <a:ext cx="3318624" cy="165505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28"/>
          <p:cNvSpPr/>
          <p:nvPr/>
        </p:nvSpPr>
        <p:spPr>
          <a:xfrm>
            <a:off x="492763" y="1301509"/>
            <a:ext cx="6796330" cy="163121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Talk to your child about their life online</a:t>
            </a:r>
            <a:endParaRPr sz="2000">
              <a:solidFill>
                <a:srgbClr val="000000"/>
              </a:solidFill>
              <a:latin typeface="Candara"/>
              <a:ea typeface="Candara"/>
              <a:cs typeface="Candara"/>
              <a:sym typeface="Candara"/>
            </a:endParaRPr>
          </a:p>
          <a:p>
            <a:pPr indent="-285750" lvl="0" marL="285750" marR="0" rtl="0" algn="l">
              <a:spcBef>
                <a:spcPts val="120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Take the opportunity to talk to them about how they stay safe</a:t>
            </a:r>
            <a:endParaRPr/>
          </a:p>
          <a:p>
            <a:pPr indent="-285750" lvl="0" marL="285750" marR="0" rtl="0" algn="l">
              <a:spcBef>
                <a:spcPts val="120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Explain any worries you may have</a:t>
            </a:r>
            <a:endParaRPr/>
          </a:p>
        </p:txBody>
      </p:sp>
      <p:sp>
        <p:nvSpPr>
          <p:cNvPr id="517" name="Google Shape;517;p28"/>
          <p:cNvSpPr txBox="1"/>
          <p:nvPr/>
        </p:nvSpPr>
        <p:spPr>
          <a:xfrm>
            <a:off x="343147" y="488804"/>
            <a:ext cx="6902613" cy="78429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  Chat little and often</a:t>
            </a:r>
            <a:endParaRPr/>
          </a:p>
        </p:txBody>
      </p:sp>
      <p:pic>
        <p:nvPicPr>
          <p:cNvPr id="518" name="Google Shape;518;p28"/>
          <p:cNvPicPr preferRelativeResize="0"/>
          <p:nvPr/>
        </p:nvPicPr>
        <p:blipFill rotWithShape="1">
          <a:blip r:embed="rId3">
            <a:alphaModFix/>
          </a:blip>
          <a:srcRect b="0" l="0" r="0" t="0"/>
          <a:stretch/>
        </p:blipFill>
        <p:spPr>
          <a:xfrm>
            <a:off x="6513982" y="3152633"/>
            <a:ext cx="1197002" cy="3282285"/>
          </a:xfrm>
          <a:prstGeom prst="rect">
            <a:avLst/>
          </a:prstGeom>
          <a:noFill/>
          <a:ln>
            <a:noFill/>
          </a:ln>
        </p:spPr>
      </p:pic>
      <p:pic>
        <p:nvPicPr>
          <p:cNvPr id="519" name="Google Shape;519;p28"/>
          <p:cNvPicPr preferRelativeResize="0"/>
          <p:nvPr/>
        </p:nvPicPr>
        <p:blipFill rotWithShape="1">
          <a:blip r:embed="rId4">
            <a:alphaModFix/>
          </a:blip>
          <a:srcRect b="0" l="0" r="0" t="0"/>
          <a:stretch/>
        </p:blipFill>
        <p:spPr>
          <a:xfrm>
            <a:off x="7563144" y="3790958"/>
            <a:ext cx="919375" cy="2643960"/>
          </a:xfrm>
          <a:prstGeom prst="rect">
            <a:avLst/>
          </a:prstGeom>
          <a:noFill/>
          <a:ln>
            <a:noFill/>
          </a:ln>
        </p:spPr>
      </p:pic>
      <p:sp>
        <p:nvSpPr>
          <p:cNvPr id="520" name="Google Shape;520;p28"/>
          <p:cNvSpPr/>
          <p:nvPr/>
        </p:nvSpPr>
        <p:spPr>
          <a:xfrm>
            <a:off x="492763" y="3936374"/>
            <a:ext cx="6006008" cy="178510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Make sure they know they can come to you </a:t>
            </a:r>
            <a:endParaRPr/>
          </a:p>
          <a:p>
            <a:pPr indent="-285750" lvl="0" marL="285750" marR="0" rtl="0" algn="l">
              <a:spcBef>
                <a:spcPts val="120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Help them identify trusted adults</a:t>
            </a:r>
            <a:endParaRPr/>
          </a:p>
          <a:p>
            <a:pPr indent="-285750" lvl="0" marL="285750" marR="0" rtl="0" algn="l">
              <a:spcBef>
                <a:spcPts val="120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Let them know you won’t blame them</a:t>
            </a:r>
            <a:endParaRPr/>
          </a:p>
          <a:p>
            <a:pPr indent="-285750" lvl="0" marL="285750" marR="0" rtl="0" algn="l">
              <a:spcBef>
                <a:spcPts val="1200"/>
              </a:spcBef>
              <a:spcAft>
                <a:spcPts val="0"/>
              </a:spcAft>
              <a:buClr>
                <a:srgbClr val="000000"/>
              </a:buClr>
              <a:buSzPts val="2000"/>
              <a:buFont typeface="Candara"/>
              <a:buChar char="•"/>
            </a:pPr>
            <a:r>
              <a:rPr lang="en-GB" sz="2000">
                <a:solidFill>
                  <a:srgbClr val="000000"/>
                </a:solidFill>
                <a:latin typeface="Candara"/>
                <a:ea typeface="Candara"/>
                <a:cs typeface="Candara"/>
                <a:sym typeface="Candara"/>
              </a:rPr>
              <a:t>Direct your child to age appropriate information</a:t>
            </a:r>
            <a:endParaRPr/>
          </a:p>
        </p:txBody>
      </p:sp>
      <p:sp>
        <p:nvSpPr>
          <p:cNvPr id="521" name="Google Shape;521;p28"/>
          <p:cNvSpPr txBox="1"/>
          <p:nvPr/>
        </p:nvSpPr>
        <p:spPr>
          <a:xfrm>
            <a:off x="343147" y="3139203"/>
            <a:ext cx="7070024" cy="78429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Report anything that worries them</a:t>
            </a:r>
            <a:endParaRPr b="1" sz="2800">
              <a:solidFill>
                <a:srgbClr val="1D3661"/>
              </a:solidFill>
              <a:latin typeface="Candara"/>
              <a:ea typeface="Candara"/>
              <a:cs typeface="Candara"/>
              <a:sym typeface="Candar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
          <p:cNvSpPr txBox="1"/>
          <p:nvPr>
            <p:ph type="title"/>
          </p:nvPr>
        </p:nvSpPr>
        <p:spPr>
          <a:xfrm>
            <a:off x="278084" y="337881"/>
            <a:ext cx="6181928" cy="54540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100"/>
              <a:buFont typeface="Candara"/>
              <a:buNone/>
            </a:pPr>
            <a:r>
              <a:rPr lang="en-GB">
                <a:solidFill>
                  <a:schemeClr val="dk1"/>
                </a:solidFill>
              </a:rPr>
              <a:t>This presentation will cover:</a:t>
            </a:r>
            <a:endParaRPr>
              <a:solidFill>
                <a:schemeClr val="dk1"/>
              </a:solidFill>
            </a:endParaRPr>
          </a:p>
        </p:txBody>
      </p:sp>
      <p:sp>
        <p:nvSpPr>
          <p:cNvPr id="119" name="Google Shape;119;p2"/>
          <p:cNvSpPr txBox="1"/>
          <p:nvPr/>
        </p:nvSpPr>
        <p:spPr>
          <a:xfrm>
            <a:off x="309787" y="1424449"/>
            <a:ext cx="8370187" cy="384720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Young people online</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Sex and relationships online</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Sexual abuse online</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What can you do?</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Thinkuknow resources for secondary</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Thinkuknow resources for parents and carers</a:t>
            </a:r>
            <a:endParaRPr/>
          </a:p>
          <a:p>
            <a:pPr indent="-342900" lvl="0" marL="342900" marR="0" rtl="0" algn="l">
              <a:spcBef>
                <a:spcPts val="0"/>
              </a:spcBef>
              <a:spcAft>
                <a:spcPts val="0"/>
              </a:spcAft>
              <a:buClr>
                <a:schemeClr val="lt1"/>
              </a:buClr>
              <a:buSzPts val="2800"/>
              <a:buFont typeface="Arial"/>
              <a:buChar char="•"/>
            </a:pPr>
            <a:r>
              <a:rPr b="0" i="0" lang="en-GB" sz="2800" u="none" cap="none" strike="noStrike">
                <a:solidFill>
                  <a:schemeClr val="lt1"/>
                </a:solidFill>
                <a:latin typeface="Candara"/>
                <a:ea typeface="Candara"/>
                <a:cs typeface="Candara"/>
                <a:sym typeface="Candara"/>
              </a:rPr>
              <a:t>Reporting to NCA-CEOP</a:t>
            </a:r>
            <a:endParaRPr/>
          </a:p>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pic>
        <p:nvPicPr>
          <p:cNvPr id="120" name="Google Shape;120;p2"/>
          <p:cNvPicPr preferRelativeResize="0"/>
          <p:nvPr/>
        </p:nvPicPr>
        <p:blipFill rotWithShape="1">
          <a:blip r:embed="rId3">
            <a:alphaModFix/>
          </a:blip>
          <a:srcRect b="0" l="0" r="0" t="0"/>
          <a:stretch/>
        </p:blipFill>
        <p:spPr>
          <a:xfrm>
            <a:off x="7932328" y="2674960"/>
            <a:ext cx="936878" cy="318675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descr="bc5ec168-f8f3-40e8-846e-261ea6596217" id="527" name="Google Shape;527;p29"/>
          <p:cNvPicPr preferRelativeResize="0"/>
          <p:nvPr/>
        </p:nvPicPr>
        <p:blipFill rotWithShape="1">
          <a:blip r:embed="rId3">
            <a:alphaModFix/>
          </a:blip>
          <a:srcRect b="0" l="0" r="0" t="0"/>
          <a:stretch/>
        </p:blipFill>
        <p:spPr>
          <a:xfrm>
            <a:off x="2863043" y="2352115"/>
            <a:ext cx="554624" cy="554624"/>
          </a:xfrm>
          <a:prstGeom prst="rect">
            <a:avLst/>
          </a:prstGeom>
          <a:noFill/>
          <a:ln>
            <a:noFill/>
          </a:ln>
        </p:spPr>
      </p:pic>
      <p:sp>
        <p:nvSpPr>
          <p:cNvPr id="528" name="Google Shape;528;p29"/>
          <p:cNvSpPr txBox="1"/>
          <p:nvPr/>
        </p:nvSpPr>
        <p:spPr>
          <a:xfrm>
            <a:off x="3828425" y="1713984"/>
            <a:ext cx="147086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@CEOPUK</a:t>
            </a:r>
            <a:endParaRPr b="1" sz="2000">
              <a:solidFill>
                <a:srgbClr val="FFFFFF"/>
              </a:solidFill>
              <a:latin typeface="Calibri"/>
              <a:ea typeface="Calibri"/>
              <a:cs typeface="Calibri"/>
              <a:sym typeface="Calibri"/>
            </a:endParaRPr>
          </a:p>
        </p:txBody>
      </p:sp>
      <p:sp>
        <p:nvSpPr>
          <p:cNvPr id="529" name="Google Shape;529;p29"/>
          <p:cNvSpPr txBox="1"/>
          <p:nvPr/>
        </p:nvSpPr>
        <p:spPr>
          <a:xfrm>
            <a:off x="3828425" y="2506629"/>
            <a:ext cx="377560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00000"/>
                </a:solidFill>
                <a:latin typeface="Calibri"/>
                <a:ea typeface="Calibri"/>
                <a:cs typeface="Calibri"/>
                <a:sym typeface="Calibri"/>
              </a:rPr>
              <a:t> </a:t>
            </a:r>
            <a:r>
              <a:rPr b="1" lang="en-GB" sz="2000">
                <a:solidFill>
                  <a:srgbClr val="FFFFFF"/>
                </a:solidFill>
                <a:latin typeface="Calibri"/>
                <a:ea typeface="Calibri"/>
                <a:cs typeface="Calibri"/>
                <a:sym typeface="Calibri"/>
              </a:rPr>
              <a:t>ClickCEOP</a:t>
            </a:r>
            <a:endParaRPr b="1" sz="2000">
              <a:solidFill>
                <a:srgbClr val="FFFFFF"/>
              </a:solidFill>
              <a:latin typeface="Calibri"/>
              <a:ea typeface="Calibri"/>
              <a:cs typeface="Calibri"/>
              <a:sym typeface="Calibri"/>
            </a:endParaRPr>
          </a:p>
        </p:txBody>
      </p:sp>
      <p:pic>
        <p:nvPicPr>
          <p:cNvPr descr="H:\CEOP logo colour CMYK outlined EPS.png" id="530" name="Google Shape;530;p29"/>
          <p:cNvPicPr preferRelativeResize="0"/>
          <p:nvPr/>
        </p:nvPicPr>
        <p:blipFill rotWithShape="1">
          <a:blip r:embed="rId4">
            <a:alphaModFix/>
          </a:blip>
          <a:srcRect b="0" l="0" r="0" t="0"/>
          <a:stretch/>
        </p:blipFill>
        <p:spPr>
          <a:xfrm>
            <a:off x="2785403" y="4059200"/>
            <a:ext cx="709905" cy="899561"/>
          </a:xfrm>
          <a:prstGeom prst="rect">
            <a:avLst/>
          </a:prstGeom>
          <a:noFill/>
          <a:ln>
            <a:noFill/>
          </a:ln>
        </p:spPr>
      </p:pic>
      <p:sp>
        <p:nvSpPr>
          <p:cNvPr id="531" name="Google Shape;531;p29"/>
          <p:cNvSpPr txBox="1"/>
          <p:nvPr/>
        </p:nvSpPr>
        <p:spPr>
          <a:xfrm>
            <a:off x="3939732" y="3239522"/>
            <a:ext cx="504056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www.thinkuknow.co.uk</a:t>
            </a:r>
            <a:endParaRPr/>
          </a:p>
          <a:p>
            <a:pPr indent="0" lvl="0" marL="0" marR="0" rtl="0" algn="l">
              <a:spcBef>
                <a:spcPts val="0"/>
              </a:spcBef>
              <a:spcAft>
                <a:spcPts val="0"/>
              </a:spcAft>
              <a:buNone/>
            </a:pPr>
            <a:r>
              <a:rPr b="1" lang="en-GB" sz="2000">
                <a:solidFill>
                  <a:srgbClr val="FFFFFF"/>
                </a:solidFill>
                <a:latin typeface="Calibri"/>
                <a:ea typeface="Calibri"/>
                <a:cs typeface="Calibri"/>
                <a:sym typeface="Calibri"/>
              </a:rPr>
              <a:t>www.thinkuknow.co.uk/parents</a:t>
            </a:r>
            <a:endParaRPr b="1" sz="2000">
              <a:solidFill>
                <a:srgbClr val="FFFFFF"/>
              </a:solidFill>
              <a:latin typeface="Calibri"/>
              <a:ea typeface="Calibri"/>
              <a:cs typeface="Calibri"/>
              <a:sym typeface="Calibri"/>
            </a:endParaRPr>
          </a:p>
        </p:txBody>
      </p:sp>
      <p:sp>
        <p:nvSpPr>
          <p:cNvPr id="532" name="Google Shape;532;p29"/>
          <p:cNvSpPr txBox="1"/>
          <p:nvPr/>
        </p:nvSpPr>
        <p:spPr>
          <a:xfrm>
            <a:off x="3939732" y="4347259"/>
            <a:ext cx="50405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www.ceop.police.uk/safety-centre</a:t>
            </a:r>
            <a:endParaRPr b="1" sz="2000">
              <a:solidFill>
                <a:srgbClr val="FFFFFF"/>
              </a:solidFill>
              <a:latin typeface="Calibri"/>
              <a:ea typeface="Calibri"/>
              <a:cs typeface="Calibri"/>
              <a:sym typeface="Calibri"/>
            </a:endParaRPr>
          </a:p>
        </p:txBody>
      </p:sp>
      <p:sp>
        <p:nvSpPr>
          <p:cNvPr id="533" name="Google Shape;533;p29"/>
          <p:cNvSpPr txBox="1"/>
          <p:nvPr/>
        </p:nvSpPr>
        <p:spPr>
          <a:xfrm>
            <a:off x="278084" y="337881"/>
            <a:ext cx="6181928" cy="54540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600"/>
              <a:buFont typeface="Candara"/>
              <a:buNone/>
            </a:pPr>
            <a:r>
              <a:rPr b="1" lang="en-GB" sz="3600">
                <a:solidFill>
                  <a:srgbClr val="000000"/>
                </a:solidFill>
                <a:latin typeface="Candara"/>
                <a:ea typeface="Candara"/>
                <a:cs typeface="Candara"/>
                <a:sym typeface="Candara"/>
              </a:rPr>
              <a:t>Staying up to date:</a:t>
            </a:r>
            <a:endParaRPr b="1" sz="3600">
              <a:solidFill>
                <a:srgbClr val="000000"/>
              </a:solidFill>
              <a:latin typeface="Candara"/>
              <a:ea typeface="Candara"/>
              <a:cs typeface="Candara"/>
              <a:sym typeface="Candara"/>
            </a:endParaRPr>
          </a:p>
        </p:txBody>
      </p:sp>
      <p:pic>
        <p:nvPicPr>
          <p:cNvPr id="534" name="Google Shape;534;p29"/>
          <p:cNvPicPr preferRelativeResize="0"/>
          <p:nvPr/>
        </p:nvPicPr>
        <p:blipFill rotWithShape="1">
          <a:blip r:embed="rId5">
            <a:alphaModFix/>
          </a:blip>
          <a:srcRect b="0" l="0" r="0" t="0"/>
          <a:stretch/>
        </p:blipFill>
        <p:spPr>
          <a:xfrm>
            <a:off x="2653908" y="3086307"/>
            <a:ext cx="972893" cy="972893"/>
          </a:xfrm>
          <a:prstGeom prst="rect">
            <a:avLst/>
          </a:prstGeom>
          <a:noFill/>
          <a:ln>
            <a:noFill/>
          </a:ln>
        </p:spPr>
      </p:pic>
      <p:pic>
        <p:nvPicPr>
          <p:cNvPr descr="image.png" id="535" name="Google Shape;535;p29"/>
          <p:cNvPicPr preferRelativeResize="0"/>
          <p:nvPr/>
        </p:nvPicPr>
        <p:blipFill rotWithShape="1">
          <a:blip r:embed="rId6">
            <a:alphaModFix/>
          </a:blip>
          <a:srcRect b="0" l="0" r="0" t="0"/>
          <a:stretch/>
        </p:blipFill>
        <p:spPr>
          <a:xfrm>
            <a:off x="2826015" y="1507957"/>
            <a:ext cx="628680" cy="62868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g10a950f8fde_1_14"/>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Any Questions?</a:t>
            </a:r>
            <a:endParaRPr/>
          </a:p>
        </p:txBody>
      </p:sp>
      <p:pic>
        <p:nvPicPr>
          <p:cNvPr id="542" name="Google Shape;542;g10a950f8fde_1_14"/>
          <p:cNvPicPr preferRelativeResize="0"/>
          <p:nvPr/>
        </p:nvPicPr>
        <p:blipFill rotWithShape="1">
          <a:blip r:embed="rId3">
            <a:alphaModFix/>
          </a:blip>
          <a:srcRect b="0" l="0" r="0" t="0"/>
          <a:stretch/>
        </p:blipFill>
        <p:spPr>
          <a:xfrm>
            <a:off x="2041875" y="1182526"/>
            <a:ext cx="5060250" cy="5060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
          <p:cNvSpPr txBox="1"/>
          <p:nvPr>
            <p:ph type="title"/>
          </p:nvPr>
        </p:nvSpPr>
        <p:spPr>
          <a:xfrm>
            <a:off x="403042" y="593985"/>
            <a:ext cx="6517032" cy="2099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D3661"/>
              </a:buClr>
              <a:buSzPts val="2800"/>
              <a:buFont typeface="Candara"/>
              <a:buNone/>
            </a:pPr>
            <a:r>
              <a:rPr lang="en-GB"/>
              <a:t>What is Thinkuknow?</a:t>
            </a:r>
            <a:endParaRPr/>
          </a:p>
        </p:txBody>
      </p:sp>
      <p:sp>
        <p:nvSpPr>
          <p:cNvPr id="127" name="Google Shape;127;p3"/>
          <p:cNvSpPr/>
          <p:nvPr/>
        </p:nvSpPr>
        <p:spPr>
          <a:xfrm>
            <a:off x="347457" y="1368049"/>
            <a:ext cx="8257421" cy="4145040"/>
          </a:xfrm>
          <a:prstGeom prst="roundRect">
            <a:avLst>
              <a:gd fmla="val 1788" name="adj"/>
            </a:avLst>
          </a:prstGeom>
          <a:solidFill>
            <a:srgbClr val="F4F4F7"/>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128" name="Google Shape;128;p3"/>
          <p:cNvSpPr txBox="1"/>
          <p:nvPr/>
        </p:nvSpPr>
        <p:spPr>
          <a:xfrm>
            <a:off x="504912" y="1613664"/>
            <a:ext cx="8100000" cy="1169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2000"/>
              <a:buFont typeface="Arial"/>
              <a:buNone/>
            </a:pPr>
            <a:r>
              <a:rPr b="0" i="0" lang="en-GB" sz="2000" u="none" cap="none" strike="noStrike">
                <a:solidFill>
                  <a:srgbClr val="000000"/>
                </a:solidFill>
                <a:latin typeface="Candara"/>
                <a:ea typeface="Candara"/>
                <a:cs typeface="Candara"/>
                <a:sym typeface="Candara"/>
              </a:rPr>
              <a:t>Thinkuknow is the education programme provided by CEOP (Child </a:t>
            </a:r>
            <a:r>
              <a:rPr lang="en-GB" sz="2000">
                <a:latin typeface="Candara"/>
                <a:ea typeface="Candara"/>
                <a:cs typeface="Candara"/>
                <a:sym typeface="Candara"/>
              </a:rPr>
              <a:t>Exploitation</a:t>
            </a:r>
            <a:r>
              <a:rPr b="0" i="0" lang="en-GB" sz="2000" u="none" cap="none" strike="noStrike">
                <a:solidFill>
                  <a:srgbClr val="000000"/>
                </a:solidFill>
                <a:latin typeface="Candara"/>
                <a:ea typeface="Candara"/>
                <a:cs typeface="Candara"/>
                <a:sym typeface="Candara"/>
              </a:rPr>
              <a:t> and Onl</a:t>
            </a:r>
            <a:r>
              <a:rPr lang="en-GB" sz="2000">
                <a:latin typeface="Candara"/>
                <a:ea typeface="Candara"/>
                <a:cs typeface="Candara"/>
                <a:sym typeface="Candara"/>
              </a:rPr>
              <a:t>ine Protection)</a:t>
            </a:r>
            <a:r>
              <a:rPr b="0" i="0" lang="en-GB" sz="2000" u="none" cap="none" strike="noStrike">
                <a:solidFill>
                  <a:srgbClr val="000000"/>
                </a:solidFill>
                <a:latin typeface="Candara"/>
                <a:ea typeface="Candara"/>
                <a:cs typeface="Candara"/>
                <a:sym typeface="Candara"/>
              </a:rPr>
              <a:t>.</a:t>
            </a:r>
            <a:endParaRPr/>
          </a:p>
          <a:p>
            <a:pPr indent="0" lvl="0" marL="0" marR="0" rtl="0" algn="l">
              <a:spcBef>
                <a:spcPts val="1200"/>
              </a:spcBef>
              <a:spcAft>
                <a:spcPts val="0"/>
              </a:spcAft>
              <a:buClr>
                <a:srgbClr val="000000"/>
              </a:buClr>
              <a:buSzPts val="2000"/>
              <a:buFont typeface="Arial"/>
              <a:buNone/>
            </a:pPr>
            <a:r>
              <a:rPr b="0" i="0" lang="en-GB" sz="2000" u="none" cap="none" strike="noStrike">
                <a:solidFill>
                  <a:srgbClr val="000000"/>
                </a:solidFill>
                <a:latin typeface="Candara"/>
                <a:ea typeface="Candara"/>
                <a:cs typeface="Candara"/>
                <a:sym typeface="Candara"/>
              </a:rPr>
              <a:t>Thinkuknow offers resources for different audiences:</a:t>
            </a:r>
            <a:endParaRPr/>
          </a:p>
        </p:txBody>
      </p:sp>
      <p:pic>
        <p:nvPicPr>
          <p:cNvPr id="129" name="Google Shape;129;p3"/>
          <p:cNvPicPr preferRelativeResize="0"/>
          <p:nvPr/>
        </p:nvPicPr>
        <p:blipFill rotWithShape="1">
          <a:blip r:embed="rId3">
            <a:alphaModFix/>
          </a:blip>
          <a:srcRect b="0" l="0" r="0" t="16327"/>
          <a:stretch/>
        </p:blipFill>
        <p:spPr>
          <a:xfrm>
            <a:off x="2118880" y="4392096"/>
            <a:ext cx="1871340" cy="1431180"/>
          </a:xfrm>
          <a:prstGeom prst="rect">
            <a:avLst/>
          </a:prstGeom>
          <a:noFill/>
          <a:ln>
            <a:noFill/>
          </a:ln>
        </p:spPr>
      </p:pic>
      <p:pic>
        <p:nvPicPr>
          <p:cNvPr id="130" name="Google Shape;130;p3"/>
          <p:cNvPicPr preferRelativeResize="0"/>
          <p:nvPr/>
        </p:nvPicPr>
        <p:blipFill rotWithShape="1">
          <a:blip r:embed="rId4">
            <a:alphaModFix/>
          </a:blip>
          <a:srcRect b="0" l="0" r="0" t="0"/>
          <a:stretch/>
        </p:blipFill>
        <p:spPr>
          <a:xfrm>
            <a:off x="3990220" y="4311072"/>
            <a:ext cx="2049159" cy="1003411"/>
          </a:xfrm>
          <a:prstGeom prst="rect">
            <a:avLst/>
          </a:prstGeom>
          <a:noFill/>
          <a:ln>
            <a:noFill/>
          </a:ln>
        </p:spPr>
      </p:pic>
      <p:pic>
        <p:nvPicPr>
          <p:cNvPr id="131" name="Google Shape;131;p3"/>
          <p:cNvPicPr preferRelativeResize="0"/>
          <p:nvPr/>
        </p:nvPicPr>
        <p:blipFill rotWithShape="1">
          <a:blip r:embed="rId5">
            <a:alphaModFix/>
          </a:blip>
          <a:srcRect b="25190" l="0" r="0" t="0"/>
          <a:stretch/>
        </p:blipFill>
        <p:spPr>
          <a:xfrm>
            <a:off x="6165283" y="4321485"/>
            <a:ext cx="1232036" cy="991361"/>
          </a:xfrm>
          <a:prstGeom prst="rect">
            <a:avLst/>
          </a:prstGeom>
          <a:noFill/>
          <a:ln>
            <a:noFill/>
          </a:ln>
        </p:spPr>
      </p:pic>
      <p:pic>
        <p:nvPicPr>
          <p:cNvPr id="132" name="Google Shape;132;p3"/>
          <p:cNvPicPr preferRelativeResize="0"/>
          <p:nvPr/>
        </p:nvPicPr>
        <p:blipFill rotWithShape="1">
          <a:blip r:embed="rId6">
            <a:alphaModFix/>
          </a:blip>
          <a:srcRect b="0" l="0" r="0" t="0"/>
          <a:stretch/>
        </p:blipFill>
        <p:spPr>
          <a:xfrm>
            <a:off x="6991800" y="2565089"/>
            <a:ext cx="1613078" cy="1613078"/>
          </a:xfrm>
          <a:prstGeom prst="rect">
            <a:avLst/>
          </a:prstGeom>
          <a:noFill/>
          <a:ln>
            <a:noFill/>
          </a:ln>
        </p:spPr>
      </p:pic>
      <p:pic>
        <p:nvPicPr>
          <p:cNvPr id="133" name="Google Shape;133;p3"/>
          <p:cNvPicPr preferRelativeResize="0"/>
          <p:nvPr/>
        </p:nvPicPr>
        <p:blipFill rotWithShape="1">
          <a:blip r:embed="rId7">
            <a:alphaModFix/>
          </a:blip>
          <a:srcRect b="0" l="0" r="0" t="0"/>
          <a:stretch/>
        </p:blipFill>
        <p:spPr>
          <a:xfrm>
            <a:off x="603802" y="4378813"/>
            <a:ext cx="1659650" cy="935670"/>
          </a:xfrm>
          <a:prstGeom prst="rect">
            <a:avLst/>
          </a:prstGeom>
          <a:noFill/>
          <a:ln>
            <a:noFill/>
          </a:ln>
        </p:spPr>
      </p:pic>
      <p:sp>
        <p:nvSpPr>
          <p:cNvPr id="134" name="Google Shape;134;p3"/>
          <p:cNvSpPr/>
          <p:nvPr/>
        </p:nvSpPr>
        <p:spPr>
          <a:xfrm>
            <a:off x="603801" y="2797505"/>
            <a:ext cx="1225993" cy="439200"/>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rgbClr val="757575"/>
                </a:solidFill>
                <a:latin typeface="Candara"/>
                <a:ea typeface="Candara"/>
                <a:cs typeface="Candara"/>
                <a:sym typeface="Candara"/>
              </a:rPr>
              <a:t>4-7</a:t>
            </a:r>
            <a:endParaRPr/>
          </a:p>
        </p:txBody>
      </p:sp>
      <p:sp>
        <p:nvSpPr>
          <p:cNvPr id="135" name="Google Shape;135;p3"/>
          <p:cNvSpPr/>
          <p:nvPr/>
        </p:nvSpPr>
        <p:spPr>
          <a:xfrm>
            <a:off x="1927544" y="2797505"/>
            <a:ext cx="985360" cy="439200"/>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rgbClr val="757575"/>
                </a:solidFill>
                <a:latin typeface="Candara"/>
                <a:ea typeface="Candara"/>
                <a:cs typeface="Candara"/>
                <a:sym typeface="Candara"/>
              </a:rPr>
              <a:t>8-10</a:t>
            </a:r>
            <a:endParaRPr/>
          </a:p>
        </p:txBody>
      </p:sp>
      <p:sp>
        <p:nvSpPr>
          <p:cNvPr id="136" name="Google Shape;136;p3"/>
          <p:cNvSpPr/>
          <p:nvPr/>
        </p:nvSpPr>
        <p:spPr>
          <a:xfrm>
            <a:off x="3010654" y="2797505"/>
            <a:ext cx="985360" cy="439200"/>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rgbClr val="757575"/>
                </a:solidFill>
                <a:latin typeface="Candara"/>
                <a:ea typeface="Candara"/>
                <a:cs typeface="Candara"/>
                <a:sym typeface="Candara"/>
              </a:rPr>
              <a:t>11-13</a:t>
            </a:r>
            <a:endParaRPr/>
          </a:p>
        </p:txBody>
      </p:sp>
      <p:sp>
        <p:nvSpPr>
          <p:cNvPr id="137" name="Google Shape;137;p3"/>
          <p:cNvSpPr/>
          <p:nvPr/>
        </p:nvSpPr>
        <p:spPr>
          <a:xfrm>
            <a:off x="4093764" y="2797505"/>
            <a:ext cx="967387" cy="439200"/>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rgbClr val="757575"/>
                </a:solidFill>
                <a:latin typeface="Candara"/>
                <a:ea typeface="Candara"/>
                <a:cs typeface="Candara"/>
                <a:sym typeface="Candara"/>
              </a:rPr>
              <a:t>14</a:t>
            </a:r>
            <a:r>
              <a:rPr b="0" i="0" lang="en-GB" sz="1800" u="none" cap="none" strike="noStrike">
                <a:solidFill>
                  <a:srgbClr val="757575"/>
                </a:solidFill>
                <a:latin typeface="Arial"/>
                <a:ea typeface="Arial"/>
                <a:cs typeface="Arial"/>
                <a:sym typeface="Arial"/>
              </a:rPr>
              <a:t>+</a:t>
            </a:r>
            <a:endParaRPr/>
          </a:p>
        </p:txBody>
      </p:sp>
      <p:sp>
        <p:nvSpPr>
          <p:cNvPr id="138" name="Google Shape;138;p3"/>
          <p:cNvSpPr/>
          <p:nvPr/>
        </p:nvSpPr>
        <p:spPr>
          <a:xfrm>
            <a:off x="5146440" y="2797505"/>
            <a:ext cx="1185071" cy="1286129"/>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rgbClr val="757575"/>
                </a:solidFill>
                <a:latin typeface="Candara"/>
                <a:ea typeface="Candara"/>
                <a:cs typeface="Candara"/>
                <a:sym typeface="Candara"/>
              </a:rPr>
              <a:t>Parents and Carers</a:t>
            </a:r>
            <a:endParaRPr/>
          </a:p>
        </p:txBody>
      </p:sp>
      <p:sp>
        <p:nvSpPr>
          <p:cNvPr id="139" name="Google Shape;139;p3"/>
          <p:cNvSpPr/>
          <p:nvPr/>
        </p:nvSpPr>
        <p:spPr>
          <a:xfrm>
            <a:off x="603802" y="3331057"/>
            <a:ext cx="4457350" cy="752577"/>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GB" sz="1800" u="none" cap="none" strike="noStrike">
                <a:solidFill>
                  <a:srgbClr val="757575"/>
                </a:solidFill>
                <a:latin typeface="Candara"/>
                <a:ea typeface="Candara"/>
                <a:cs typeface="Candara"/>
                <a:sym typeface="Candara"/>
              </a:rPr>
              <a:t>Resources for those with special educational needs and disabilities (SEND)</a:t>
            </a:r>
            <a:endParaRPr/>
          </a:p>
        </p:txBody>
      </p:sp>
      <p:sp>
        <p:nvSpPr>
          <p:cNvPr id="140" name="Google Shape;140;p3"/>
          <p:cNvSpPr txBox="1"/>
          <p:nvPr/>
        </p:nvSpPr>
        <p:spPr>
          <a:xfrm flipH="1">
            <a:off x="305464" y="5711798"/>
            <a:ext cx="8046692" cy="1384995"/>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2100" u="none" cap="none" strike="noStrike">
                <a:solidFill>
                  <a:srgbClr val="000000"/>
                </a:solidFill>
                <a:latin typeface="Candara"/>
                <a:ea typeface="Candara"/>
                <a:cs typeface="Candara"/>
                <a:sym typeface="Candara"/>
              </a:rPr>
              <a:t>Visit www.thinkuknow.co.uk for information and advice</a:t>
            </a:r>
            <a:endParaRPr/>
          </a:p>
          <a:p>
            <a:pPr indent="-209550" lvl="0" marL="342900" marR="0" rtl="0" algn="l">
              <a:spcBef>
                <a:spcPts val="0"/>
              </a:spcBef>
              <a:spcAft>
                <a:spcPts val="0"/>
              </a:spcAft>
              <a:buClr>
                <a:schemeClr val="dk1"/>
              </a:buClr>
              <a:buSzPts val="2100"/>
              <a:buFont typeface="Arial"/>
              <a:buNone/>
            </a:pPr>
            <a:r>
              <a:t/>
            </a:r>
            <a:endParaRPr sz="2100">
              <a:solidFill>
                <a:srgbClr val="000000"/>
              </a:solidFill>
              <a:latin typeface="Candara"/>
              <a:ea typeface="Candara"/>
              <a:cs typeface="Candara"/>
              <a:sym typeface="Candara"/>
            </a:endParaRPr>
          </a:p>
          <a:p>
            <a:pPr indent="0" lvl="0" marL="0" marR="0" rtl="0" algn="l">
              <a:spcBef>
                <a:spcPts val="0"/>
              </a:spcBef>
              <a:spcAft>
                <a:spcPts val="0"/>
              </a:spcAft>
              <a:buNone/>
            </a:pPr>
            <a:r>
              <a:rPr lang="en-GB" sz="2100">
                <a:solidFill>
                  <a:srgbClr val="000000"/>
                </a:solidFill>
                <a:latin typeface="Candara"/>
                <a:ea typeface="Candara"/>
                <a:cs typeface="Candara"/>
                <a:sym typeface="Candara"/>
              </a:rPr>
              <a:t> </a:t>
            </a:r>
            <a:endParaRPr sz="2100">
              <a:solidFill>
                <a:srgbClr val="000000"/>
              </a:solidFill>
              <a:latin typeface="Candara"/>
              <a:ea typeface="Candara"/>
              <a:cs typeface="Candara"/>
              <a:sym typeface="Candara"/>
            </a:endParaRPr>
          </a:p>
          <a:p>
            <a:pPr indent="0" lvl="0" marL="0" marR="0" rtl="0" algn="l">
              <a:spcBef>
                <a:spcPts val="0"/>
              </a:spcBef>
              <a:spcAft>
                <a:spcPts val="0"/>
              </a:spcAft>
              <a:buNone/>
            </a:pPr>
            <a:r>
              <a:t/>
            </a:r>
            <a:endParaRPr sz="2100">
              <a:solidFill>
                <a:srgbClr val="1D3661"/>
              </a:solidFill>
              <a:latin typeface="Candara"/>
              <a:ea typeface="Candara"/>
              <a:cs typeface="Candara"/>
              <a:sym typeface="Candar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10bb6fcfeb1_1_0"/>
          <p:cNvSpPr txBox="1"/>
          <p:nvPr>
            <p:ph type="title"/>
          </p:nvPr>
        </p:nvSpPr>
        <p:spPr>
          <a:xfrm>
            <a:off x="434274" y="471155"/>
            <a:ext cx="6516900" cy="210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10bb6fcfeb1_1_0"/>
          <p:cNvSpPr txBox="1"/>
          <p:nvPr/>
        </p:nvSpPr>
        <p:spPr>
          <a:xfrm>
            <a:off x="0" y="0"/>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8" name="Google Shape;148;g10bb6fcfeb1_1_0"/>
          <p:cNvSpPr txBox="1"/>
          <p:nvPr/>
        </p:nvSpPr>
        <p:spPr>
          <a:xfrm>
            <a:off x="152400" y="152400"/>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49" name="Google Shape;149;g10bb6fcfeb1_1_0"/>
          <p:cNvPicPr preferRelativeResize="0"/>
          <p:nvPr/>
        </p:nvPicPr>
        <p:blipFill>
          <a:blip r:embed="rId3">
            <a:alphaModFix/>
          </a:blip>
          <a:stretch>
            <a:fillRect/>
          </a:stretch>
        </p:blipFill>
        <p:spPr>
          <a:xfrm>
            <a:off x="152400" y="1178125"/>
            <a:ext cx="8839204" cy="48512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txBox="1"/>
          <p:nvPr>
            <p:ph type="title"/>
          </p:nvPr>
        </p:nvSpPr>
        <p:spPr>
          <a:xfrm>
            <a:off x="464092" y="371764"/>
            <a:ext cx="6517032" cy="4929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Understanding apps, sites and games</a:t>
            </a:r>
            <a:endParaRPr/>
          </a:p>
        </p:txBody>
      </p:sp>
      <p:pic>
        <p:nvPicPr>
          <p:cNvPr id="156" name="Google Shape;156;p5"/>
          <p:cNvPicPr preferRelativeResize="0"/>
          <p:nvPr/>
        </p:nvPicPr>
        <p:blipFill rotWithShape="1">
          <a:blip r:embed="rId3">
            <a:alphaModFix/>
          </a:blip>
          <a:srcRect b="0" l="0" r="0" t="0"/>
          <a:stretch/>
        </p:blipFill>
        <p:spPr>
          <a:xfrm>
            <a:off x="668221" y="3841441"/>
            <a:ext cx="1784442" cy="1143059"/>
          </a:xfrm>
          <a:prstGeom prst="rect">
            <a:avLst/>
          </a:prstGeom>
          <a:noFill/>
          <a:ln>
            <a:noFill/>
          </a:ln>
        </p:spPr>
      </p:pic>
      <p:pic>
        <p:nvPicPr>
          <p:cNvPr id="157" name="Google Shape;157;p5"/>
          <p:cNvPicPr preferRelativeResize="0"/>
          <p:nvPr/>
        </p:nvPicPr>
        <p:blipFill rotWithShape="1">
          <a:blip r:embed="rId4">
            <a:alphaModFix/>
          </a:blip>
          <a:srcRect b="0" l="0" r="0" t="0"/>
          <a:stretch/>
        </p:blipFill>
        <p:spPr>
          <a:xfrm>
            <a:off x="4970215" y="1570384"/>
            <a:ext cx="2035021" cy="1251586"/>
          </a:xfrm>
          <a:prstGeom prst="rect">
            <a:avLst/>
          </a:prstGeom>
          <a:noFill/>
          <a:ln>
            <a:noFill/>
          </a:ln>
        </p:spPr>
      </p:pic>
      <p:pic>
        <p:nvPicPr>
          <p:cNvPr id="158" name="Google Shape;158;p5"/>
          <p:cNvPicPr preferRelativeResize="0"/>
          <p:nvPr/>
        </p:nvPicPr>
        <p:blipFill rotWithShape="1">
          <a:blip r:embed="rId5">
            <a:alphaModFix/>
          </a:blip>
          <a:srcRect b="0" l="0" r="0" t="0"/>
          <a:stretch/>
        </p:blipFill>
        <p:spPr>
          <a:xfrm>
            <a:off x="6808300" y="3881197"/>
            <a:ext cx="1704547" cy="1185467"/>
          </a:xfrm>
          <a:prstGeom prst="rect">
            <a:avLst/>
          </a:prstGeom>
          <a:noFill/>
          <a:ln>
            <a:noFill/>
          </a:ln>
        </p:spPr>
      </p:pic>
      <p:pic>
        <p:nvPicPr>
          <p:cNvPr id="159" name="Google Shape;159;p5"/>
          <p:cNvPicPr preferRelativeResize="0"/>
          <p:nvPr/>
        </p:nvPicPr>
        <p:blipFill rotWithShape="1">
          <a:blip r:embed="rId6">
            <a:alphaModFix/>
          </a:blip>
          <a:srcRect b="0" l="0" r="0" t="0"/>
          <a:stretch/>
        </p:blipFill>
        <p:spPr>
          <a:xfrm>
            <a:off x="2408674" y="1444313"/>
            <a:ext cx="1365320" cy="1365320"/>
          </a:xfrm>
          <a:prstGeom prst="rect">
            <a:avLst/>
          </a:prstGeom>
          <a:noFill/>
          <a:ln>
            <a:noFill/>
          </a:ln>
        </p:spPr>
      </p:pic>
      <p:sp>
        <p:nvSpPr>
          <p:cNvPr id="160" name="Google Shape;160;p5"/>
          <p:cNvSpPr txBox="1"/>
          <p:nvPr/>
        </p:nvSpPr>
        <p:spPr>
          <a:xfrm>
            <a:off x="810170" y="5245248"/>
            <a:ext cx="1540299" cy="4929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Viewing</a:t>
            </a:r>
            <a:endParaRPr b="1" sz="2800">
              <a:solidFill>
                <a:srgbClr val="1D3661"/>
              </a:solidFill>
              <a:latin typeface="Candara"/>
              <a:ea typeface="Candara"/>
              <a:cs typeface="Candara"/>
              <a:sym typeface="Candara"/>
            </a:endParaRPr>
          </a:p>
        </p:txBody>
      </p:sp>
      <p:sp>
        <p:nvSpPr>
          <p:cNvPr id="161" name="Google Shape;161;p5"/>
          <p:cNvSpPr txBox="1"/>
          <p:nvPr/>
        </p:nvSpPr>
        <p:spPr>
          <a:xfrm>
            <a:off x="2537882" y="3042333"/>
            <a:ext cx="1540299" cy="4929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Sharing</a:t>
            </a:r>
            <a:endParaRPr b="1" sz="2800">
              <a:solidFill>
                <a:srgbClr val="1D3661"/>
              </a:solidFill>
              <a:latin typeface="Candara"/>
              <a:ea typeface="Candara"/>
              <a:cs typeface="Candara"/>
              <a:sym typeface="Candara"/>
            </a:endParaRPr>
          </a:p>
        </p:txBody>
      </p:sp>
      <p:sp>
        <p:nvSpPr>
          <p:cNvPr id="162" name="Google Shape;162;p5"/>
          <p:cNvSpPr txBox="1"/>
          <p:nvPr/>
        </p:nvSpPr>
        <p:spPr>
          <a:xfrm>
            <a:off x="5261977" y="3071803"/>
            <a:ext cx="1540299" cy="4929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Chatting</a:t>
            </a:r>
            <a:endParaRPr b="1" sz="2800">
              <a:solidFill>
                <a:srgbClr val="1D3661"/>
              </a:solidFill>
              <a:latin typeface="Candara"/>
              <a:ea typeface="Candara"/>
              <a:cs typeface="Candara"/>
              <a:sym typeface="Candara"/>
            </a:endParaRPr>
          </a:p>
        </p:txBody>
      </p:sp>
      <p:sp>
        <p:nvSpPr>
          <p:cNvPr id="163" name="Google Shape;163;p5"/>
          <p:cNvSpPr txBox="1"/>
          <p:nvPr/>
        </p:nvSpPr>
        <p:spPr>
          <a:xfrm>
            <a:off x="6901675" y="5245275"/>
            <a:ext cx="1784400" cy="4929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1D3661"/>
              </a:buClr>
              <a:buSzPts val="2800"/>
              <a:buFont typeface="Candara"/>
              <a:buNone/>
            </a:pPr>
            <a:r>
              <a:rPr b="1" lang="en-GB" sz="2800">
                <a:solidFill>
                  <a:srgbClr val="1D3661"/>
                </a:solidFill>
                <a:latin typeface="Candara"/>
                <a:ea typeface="Candara"/>
                <a:cs typeface="Candara"/>
                <a:sym typeface="Candara"/>
              </a:rPr>
              <a:t>Friending</a:t>
            </a:r>
            <a:endParaRPr b="1" sz="2800">
              <a:solidFill>
                <a:srgbClr val="1D3661"/>
              </a:solidFill>
              <a:latin typeface="Candara"/>
              <a:ea typeface="Candara"/>
              <a:cs typeface="Candara"/>
              <a:sym typeface="Candar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6"/>
          <p:cNvSpPr txBox="1"/>
          <p:nvPr>
            <p:ph type="title"/>
          </p:nvPr>
        </p:nvSpPr>
        <p:spPr>
          <a:xfrm>
            <a:off x="464092" y="371764"/>
            <a:ext cx="6517032" cy="4929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Understanding apps, sites and games</a:t>
            </a:r>
            <a:endParaRPr/>
          </a:p>
        </p:txBody>
      </p:sp>
      <p:pic>
        <p:nvPicPr>
          <p:cNvPr id="170" name="Google Shape;170;p6"/>
          <p:cNvPicPr preferRelativeResize="0"/>
          <p:nvPr/>
        </p:nvPicPr>
        <p:blipFill rotWithShape="1">
          <a:blip r:embed="rId3">
            <a:alphaModFix/>
          </a:blip>
          <a:srcRect b="0" l="0" r="0" t="0"/>
          <a:stretch/>
        </p:blipFill>
        <p:spPr>
          <a:xfrm>
            <a:off x="688097" y="1911917"/>
            <a:ext cx="2956121" cy="1893601"/>
          </a:xfrm>
          <a:prstGeom prst="rect">
            <a:avLst/>
          </a:prstGeom>
          <a:noFill/>
          <a:ln>
            <a:noFill/>
          </a:ln>
        </p:spPr>
      </p:pic>
      <p:sp>
        <p:nvSpPr>
          <p:cNvPr id="171" name="Google Shape;171;p6"/>
          <p:cNvSpPr txBox="1"/>
          <p:nvPr/>
        </p:nvSpPr>
        <p:spPr>
          <a:xfrm>
            <a:off x="971535" y="4289612"/>
            <a:ext cx="2296100" cy="73588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1D3661"/>
              </a:buClr>
              <a:buSzPts val="3600"/>
              <a:buFont typeface="Candara"/>
              <a:buNone/>
            </a:pPr>
            <a:r>
              <a:rPr b="1" lang="en-GB" sz="3600">
                <a:solidFill>
                  <a:srgbClr val="1D3661"/>
                </a:solidFill>
                <a:latin typeface="Candara"/>
                <a:ea typeface="Candara"/>
                <a:cs typeface="Candara"/>
                <a:sym typeface="Candara"/>
              </a:rPr>
              <a:t>Viewing</a:t>
            </a:r>
            <a:endParaRPr/>
          </a:p>
        </p:txBody>
      </p:sp>
      <p:sp>
        <p:nvSpPr>
          <p:cNvPr id="172" name="Google Shape;172;p6"/>
          <p:cNvSpPr txBox="1"/>
          <p:nvPr/>
        </p:nvSpPr>
        <p:spPr>
          <a:xfrm>
            <a:off x="4128247" y="1815352"/>
            <a:ext cx="4491318" cy="3334871"/>
          </a:xfrm>
          <a:prstGeom prst="rect">
            <a:avLst/>
          </a:prstGeom>
          <a:noFill/>
          <a:ln>
            <a:noFill/>
          </a:ln>
        </p:spPr>
        <p:txBody>
          <a:bodyPr anchorCtr="0" anchor="ctr" bIns="45700" lIns="91425" spcFirstLastPara="1" rIns="91425" wrap="square" tIns="45700">
            <a:normAutofit fontScale="77500" lnSpcReduction="20000"/>
          </a:bodyPr>
          <a:lstStyle/>
          <a:p>
            <a:pPr indent="-457200" lvl="0" marL="457200" marR="0" rtl="0" algn="l">
              <a:lnSpc>
                <a:spcPct val="90000"/>
              </a:lnSpc>
              <a:spcBef>
                <a:spcPts val="0"/>
              </a:spcBef>
              <a:spcAft>
                <a:spcPts val="0"/>
              </a:spcAft>
              <a:buClr>
                <a:srgbClr val="9A3467"/>
              </a:buClr>
              <a:buSzPct val="100000"/>
              <a:buFont typeface="Arial"/>
              <a:buChar char="•"/>
            </a:pPr>
            <a:r>
              <a:rPr b="0" lang="en-GB" sz="2800">
                <a:solidFill>
                  <a:srgbClr val="9A3467"/>
                </a:solidFill>
                <a:latin typeface="Candara"/>
                <a:ea typeface="Candara"/>
                <a:cs typeface="Candara"/>
                <a:sym typeface="Candara"/>
              </a:rPr>
              <a:t>Anyone can post and share content</a:t>
            </a:r>
            <a:endParaRPr/>
          </a:p>
          <a:p>
            <a:pPr indent="-457200" lvl="0" marL="457200" marR="0" rtl="0" algn="l">
              <a:lnSpc>
                <a:spcPct val="90000"/>
              </a:lnSpc>
              <a:spcBef>
                <a:spcPts val="1800"/>
              </a:spcBef>
              <a:spcAft>
                <a:spcPts val="0"/>
              </a:spcAft>
              <a:buClr>
                <a:srgbClr val="9A3467"/>
              </a:buClr>
              <a:buSzPct val="100000"/>
              <a:buFont typeface="Arial"/>
              <a:buChar char="•"/>
            </a:pPr>
            <a:r>
              <a:rPr b="0" lang="en-GB" sz="2800">
                <a:solidFill>
                  <a:srgbClr val="9A3467"/>
                </a:solidFill>
                <a:latin typeface="Candara"/>
                <a:ea typeface="Candara"/>
                <a:cs typeface="Candara"/>
                <a:sym typeface="Candara"/>
              </a:rPr>
              <a:t>There may be inappropriate, sexual or violent content online</a:t>
            </a:r>
            <a:endParaRPr/>
          </a:p>
          <a:p>
            <a:pPr indent="-457200" lvl="0" marL="457200" marR="0" rtl="0" algn="l">
              <a:lnSpc>
                <a:spcPct val="90000"/>
              </a:lnSpc>
              <a:spcBef>
                <a:spcPts val="1800"/>
              </a:spcBef>
              <a:spcAft>
                <a:spcPts val="0"/>
              </a:spcAft>
              <a:buClr>
                <a:srgbClr val="9A3467"/>
              </a:buClr>
              <a:buSzPct val="100000"/>
              <a:buFont typeface="Arial"/>
              <a:buChar char="•"/>
            </a:pPr>
            <a:r>
              <a:rPr b="0" lang="en-GB" sz="2800">
                <a:solidFill>
                  <a:srgbClr val="9A3467"/>
                </a:solidFill>
                <a:latin typeface="Candara"/>
                <a:ea typeface="Candara"/>
                <a:cs typeface="Candara"/>
                <a:sym typeface="Candara"/>
              </a:rPr>
              <a:t>Most apps and games include privacy and security settings</a:t>
            </a:r>
            <a:endParaRPr/>
          </a:p>
          <a:p>
            <a:pPr indent="-457200" lvl="0" marL="457200" marR="0" rtl="0" algn="l">
              <a:lnSpc>
                <a:spcPct val="90000"/>
              </a:lnSpc>
              <a:spcBef>
                <a:spcPts val="1800"/>
              </a:spcBef>
              <a:spcAft>
                <a:spcPts val="0"/>
              </a:spcAft>
              <a:buClr>
                <a:srgbClr val="9A3467"/>
              </a:buClr>
              <a:buSzPct val="100000"/>
              <a:buFont typeface="Arial"/>
              <a:buChar char="•"/>
            </a:pPr>
            <a:r>
              <a:rPr b="0" lang="en-GB" sz="2800">
                <a:solidFill>
                  <a:srgbClr val="9A3467"/>
                </a:solidFill>
                <a:latin typeface="Candara"/>
                <a:ea typeface="Candara"/>
                <a:cs typeface="Candara"/>
                <a:sym typeface="Candara"/>
              </a:rPr>
              <a:t>Parental controls and filters can also help manage what they see</a:t>
            </a:r>
            <a:endParaRPr b="0" sz="2800">
              <a:solidFill>
                <a:srgbClr val="9A3467"/>
              </a:solidFill>
              <a:latin typeface="Candara"/>
              <a:ea typeface="Candara"/>
              <a:cs typeface="Candara"/>
              <a:sym typeface="Candar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7"/>
          <p:cNvSpPr txBox="1"/>
          <p:nvPr>
            <p:ph type="title"/>
          </p:nvPr>
        </p:nvSpPr>
        <p:spPr>
          <a:xfrm>
            <a:off x="464092" y="371764"/>
            <a:ext cx="6517032" cy="4929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D3661"/>
              </a:buClr>
              <a:buSzPts val="2800"/>
              <a:buFont typeface="Candara"/>
              <a:buNone/>
            </a:pPr>
            <a:r>
              <a:rPr lang="en-GB"/>
              <a:t>Understanding apps, sites and games</a:t>
            </a:r>
            <a:endParaRPr/>
          </a:p>
        </p:txBody>
      </p:sp>
      <p:sp>
        <p:nvSpPr>
          <p:cNvPr id="179" name="Google Shape;179;p7"/>
          <p:cNvSpPr txBox="1"/>
          <p:nvPr/>
        </p:nvSpPr>
        <p:spPr>
          <a:xfrm>
            <a:off x="971535" y="4289612"/>
            <a:ext cx="2296100" cy="73588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1D3661"/>
              </a:buClr>
              <a:buSzPts val="3600"/>
              <a:buFont typeface="Candara"/>
              <a:buNone/>
            </a:pPr>
            <a:r>
              <a:rPr b="1" lang="en-GB" sz="3600">
                <a:solidFill>
                  <a:srgbClr val="1D3661"/>
                </a:solidFill>
                <a:latin typeface="Candara"/>
                <a:ea typeface="Candara"/>
                <a:cs typeface="Candara"/>
                <a:sym typeface="Candara"/>
              </a:rPr>
              <a:t>Sharing</a:t>
            </a:r>
            <a:endParaRPr/>
          </a:p>
        </p:txBody>
      </p:sp>
      <p:pic>
        <p:nvPicPr>
          <p:cNvPr id="180" name="Google Shape;180;p7"/>
          <p:cNvPicPr preferRelativeResize="0"/>
          <p:nvPr/>
        </p:nvPicPr>
        <p:blipFill rotWithShape="1">
          <a:blip r:embed="rId3">
            <a:alphaModFix/>
          </a:blip>
          <a:srcRect b="0" l="0" r="0" t="0"/>
          <a:stretch/>
        </p:blipFill>
        <p:spPr>
          <a:xfrm>
            <a:off x="971535" y="1767311"/>
            <a:ext cx="2296100" cy="2296100"/>
          </a:xfrm>
          <a:prstGeom prst="rect">
            <a:avLst/>
          </a:prstGeom>
          <a:noFill/>
          <a:ln>
            <a:noFill/>
          </a:ln>
        </p:spPr>
      </p:pic>
      <p:sp>
        <p:nvSpPr>
          <p:cNvPr id="181" name="Google Shape;181;p7"/>
          <p:cNvSpPr txBox="1"/>
          <p:nvPr/>
        </p:nvSpPr>
        <p:spPr>
          <a:xfrm>
            <a:off x="4182035" y="1640541"/>
            <a:ext cx="4491318" cy="3953435"/>
          </a:xfrm>
          <a:prstGeom prst="rect">
            <a:avLst/>
          </a:prstGeom>
          <a:noFill/>
          <a:ln>
            <a:noFill/>
          </a:ln>
        </p:spPr>
        <p:txBody>
          <a:bodyPr anchorCtr="0" anchor="ctr" bIns="45700" lIns="91425" spcFirstLastPara="1" rIns="91425" wrap="square" tIns="45700">
            <a:normAutofit/>
          </a:bodyPr>
          <a:lstStyle/>
          <a:p>
            <a:pPr indent="-457200" lvl="0" marL="457200" marR="0" rtl="0" algn="l">
              <a:lnSpc>
                <a:spcPct val="90000"/>
              </a:lnSpc>
              <a:spcBef>
                <a:spcPts val="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Sharing pictures and videos can be fun and creative and it helps young people  to express themselves.</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It’s easy to share online</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Young people should never feel pressurised, uncomfortable or blackmailed</a:t>
            </a:r>
            <a:endParaRPr/>
          </a:p>
          <a:p>
            <a:pPr indent="-457200" lvl="0" marL="457200" marR="0" rtl="0" algn="l">
              <a:lnSpc>
                <a:spcPct val="90000"/>
              </a:lnSpc>
              <a:spcBef>
                <a:spcPts val="1800"/>
              </a:spcBef>
              <a:spcAft>
                <a:spcPts val="0"/>
              </a:spcAft>
              <a:buClr>
                <a:srgbClr val="9A3467"/>
              </a:buClr>
              <a:buSzPts val="2200"/>
              <a:buFont typeface="Arial"/>
              <a:buChar char="•"/>
            </a:pPr>
            <a:r>
              <a:rPr b="0" lang="en-GB" sz="2200">
                <a:solidFill>
                  <a:srgbClr val="9A3467"/>
                </a:solidFill>
                <a:latin typeface="Candara"/>
                <a:ea typeface="Candara"/>
                <a:cs typeface="Candara"/>
                <a:sym typeface="Candara"/>
              </a:rPr>
              <a:t>Look out for others by not sharing inappropriate content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Custom 3">
      <a:dk1>
        <a:srgbClr val="000000"/>
      </a:dk1>
      <a:lt1>
        <a:srgbClr val="FFFFFF"/>
      </a:lt1>
      <a:dk2>
        <a:srgbClr val="757575"/>
      </a:dk2>
      <a:lt2>
        <a:srgbClr val="F4F4F7"/>
      </a:lt2>
      <a:accent1>
        <a:srgbClr val="006163"/>
      </a:accent1>
      <a:accent2>
        <a:srgbClr val="00A1B6"/>
      </a:accent2>
      <a:accent3>
        <a:srgbClr val="FA8C00"/>
      </a:accent3>
      <a:accent4>
        <a:srgbClr val="ED4F1F"/>
      </a:accent4>
      <a:accent5>
        <a:srgbClr val="C1C1C1"/>
      </a:accent5>
      <a:accent6>
        <a:srgbClr val="F4F4F7"/>
      </a:accent6>
      <a:hlink>
        <a:srgbClr val="FFFFFF"/>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Custom 3">
      <a:dk1>
        <a:srgbClr val="000000"/>
      </a:dk1>
      <a:lt1>
        <a:srgbClr val="FFFFFF"/>
      </a:lt1>
      <a:dk2>
        <a:srgbClr val="757575"/>
      </a:dk2>
      <a:lt2>
        <a:srgbClr val="F4F4F7"/>
      </a:lt2>
      <a:accent1>
        <a:srgbClr val="006163"/>
      </a:accent1>
      <a:accent2>
        <a:srgbClr val="00A1B6"/>
      </a:accent2>
      <a:accent3>
        <a:srgbClr val="FA8C00"/>
      </a:accent3>
      <a:accent4>
        <a:srgbClr val="ED4F1F"/>
      </a:accent4>
      <a:accent5>
        <a:srgbClr val="C1C1C1"/>
      </a:accent5>
      <a:accent6>
        <a:srgbClr val="F4F4F7"/>
      </a:accent6>
      <a:hlink>
        <a:srgbClr val="FFFFFF"/>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3">
      <a:dk1>
        <a:srgbClr val="000000"/>
      </a:dk1>
      <a:lt1>
        <a:srgbClr val="FFFFFF"/>
      </a:lt1>
      <a:dk2>
        <a:srgbClr val="757575"/>
      </a:dk2>
      <a:lt2>
        <a:srgbClr val="F4F4F7"/>
      </a:lt2>
      <a:accent1>
        <a:srgbClr val="006163"/>
      </a:accent1>
      <a:accent2>
        <a:srgbClr val="00A1B6"/>
      </a:accent2>
      <a:accent3>
        <a:srgbClr val="FA8C00"/>
      </a:accent3>
      <a:accent4>
        <a:srgbClr val="ED4F1F"/>
      </a:accent4>
      <a:accent5>
        <a:srgbClr val="C1C1C1"/>
      </a:accent5>
      <a:accent6>
        <a:srgbClr val="F4F4F7"/>
      </a:accent6>
      <a:hlink>
        <a:srgbClr val="FFFFFF"/>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2017-03-27T10:23:00Z</dcterms:created>
  <dc:creator>NCA</dc:creator>
</cp:coreProperties>
</file>